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Lst>
  <p:sldSz cy="3981450" cx="7620000"/>
  <p:notesSz cx="6858000" cy="9144000"/>
  <p:embeddedFontLst>
    <p:embeddedFont>
      <p:font typeface="Open Sans"/>
      <p:regular r:id="rId70"/>
      <p:bold r:id="rId71"/>
      <p:italic r:id="rId72"/>
      <p:boldItalic r:id="rId7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254">
          <p15:clr>
            <a:srgbClr val="A4A3A4"/>
          </p15:clr>
        </p15:guide>
        <p15:guide id="2" pos="2400">
          <p15:clr>
            <a:srgbClr val="A4A3A4"/>
          </p15:clr>
        </p15:guide>
      </p15:sldGuideLst>
    </p:ext>
    <p:ext uri="GoogleSlidesCustomDataVersion2">
      <go:slidesCustomData xmlns:go="http://customooxmlschemas.google.com/" r:id="rId74" roundtripDataSignature="AMtx7mgNE8BGA1MKIKLikzCWTMfEiGkHJ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254" orient="horz"/>
        <p:guide pos="240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font" Target="fonts/OpenSans-boldItalic.fntdata"/><Relationship Id="rId72" Type="http://schemas.openxmlformats.org/officeDocument/2006/relationships/font" Target="fonts/OpenSans-italic.fntdata"/><Relationship Id="rId31" Type="http://schemas.openxmlformats.org/officeDocument/2006/relationships/slide" Target="slides/slide26.xml"/><Relationship Id="rId30" Type="http://schemas.openxmlformats.org/officeDocument/2006/relationships/slide" Target="slides/slide25.xml"/><Relationship Id="rId74" Type="http://customschemas.google.com/relationships/presentationmetadata" Target="metadata"/><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71" Type="http://schemas.openxmlformats.org/officeDocument/2006/relationships/font" Target="fonts/OpenSans-bold.fntdata"/><Relationship Id="rId70" Type="http://schemas.openxmlformats.org/officeDocument/2006/relationships/font" Target="fonts/OpenSans-regular.fntdata"/><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1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1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3" name="Google Shape;163;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1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6" name="Google Shape;176;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1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9" name="Google Shape;189;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0" name="Google Shape;200;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1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1" name="Google Shape;211;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2" name="Google Shape;222;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3" name="Google Shape;233;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1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4" name="Google Shape;244;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1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5" name="Google Shape;255;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2: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2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p2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7" name="Google Shape;277;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2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8" name="Google Shape;288;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2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9" name="Google Shape;299;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2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0" name="Google Shape;310;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p2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1" name="Google Shape;321;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2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2" name="Google Shape;332;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2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3" name="Google Shape;343;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2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4" name="Google Shape;354;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p2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5" name="Google Shape;365;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3: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p3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6" name="Google Shape;376;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p3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7" name="Google Shape;387;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p3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8" name="Google Shape;398;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p3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9" name="Google Shape;409;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p3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0" name="Google Shape;420;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p3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1" name="Google Shape;431;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p3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2" name="Google Shape;442;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p3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3" name="Google Shape;453;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p3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4" name="Google Shape;464;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p3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5" name="Google Shape;475;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4: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4" name="Shape 484"/>
        <p:cNvGrpSpPr/>
        <p:nvPr/>
      </p:nvGrpSpPr>
      <p:grpSpPr>
        <a:xfrm>
          <a:off x="0" y="0"/>
          <a:ext cx="0" cy="0"/>
          <a:chOff x="0" y="0"/>
          <a:chExt cx="0" cy="0"/>
        </a:xfrm>
      </p:grpSpPr>
      <p:sp>
        <p:nvSpPr>
          <p:cNvPr id="485" name="Google Shape;485;p4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6" name="Google Shape;486;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p4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7" name="Google Shape;497;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 name="Shape 506"/>
        <p:cNvGrpSpPr/>
        <p:nvPr/>
      </p:nvGrpSpPr>
      <p:grpSpPr>
        <a:xfrm>
          <a:off x="0" y="0"/>
          <a:ext cx="0" cy="0"/>
          <a:chOff x="0" y="0"/>
          <a:chExt cx="0" cy="0"/>
        </a:xfrm>
      </p:grpSpPr>
      <p:sp>
        <p:nvSpPr>
          <p:cNvPr id="507" name="Google Shape;507;p4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8" name="Google Shape;508;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p4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9" name="Google Shape;519;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8" name="Shape 528"/>
        <p:cNvGrpSpPr/>
        <p:nvPr/>
      </p:nvGrpSpPr>
      <p:grpSpPr>
        <a:xfrm>
          <a:off x="0" y="0"/>
          <a:ext cx="0" cy="0"/>
          <a:chOff x="0" y="0"/>
          <a:chExt cx="0" cy="0"/>
        </a:xfrm>
      </p:grpSpPr>
      <p:sp>
        <p:nvSpPr>
          <p:cNvPr id="529" name="Google Shape;529;p4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0" name="Google Shape;530;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p4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1" name="Google Shape;541;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0" name="Shape 550"/>
        <p:cNvGrpSpPr/>
        <p:nvPr/>
      </p:nvGrpSpPr>
      <p:grpSpPr>
        <a:xfrm>
          <a:off x="0" y="0"/>
          <a:ext cx="0" cy="0"/>
          <a:chOff x="0" y="0"/>
          <a:chExt cx="0" cy="0"/>
        </a:xfrm>
      </p:grpSpPr>
      <p:sp>
        <p:nvSpPr>
          <p:cNvPr id="551" name="Google Shape;551;p4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2" name="Google Shape;552;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1" name="Shape 561"/>
        <p:cNvGrpSpPr/>
        <p:nvPr/>
      </p:nvGrpSpPr>
      <p:grpSpPr>
        <a:xfrm>
          <a:off x="0" y="0"/>
          <a:ext cx="0" cy="0"/>
          <a:chOff x="0" y="0"/>
          <a:chExt cx="0" cy="0"/>
        </a:xfrm>
      </p:grpSpPr>
      <p:sp>
        <p:nvSpPr>
          <p:cNvPr id="562" name="Google Shape;562;p4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3" name="Google Shape;563;p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p4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4" name="Google Shape;574;p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3" name="Shape 583"/>
        <p:cNvGrpSpPr/>
        <p:nvPr/>
      </p:nvGrpSpPr>
      <p:grpSpPr>
        <a:xfrm>
          <a:off x="0" y="0"/>
          <a:ext cx="0" cy="0"/>
          <a:chOff x="0" y="0"/>
          <a:chExt cx="0" cy="0"/>
        </a:xfrm>
      </p:grpSpPr>
      <p:sp>
        <p:nvSpPr>
          <p:cNvPr id="584" name="Google Shape;584;p4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5" name="Google Shape;585;p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4" name="Shape 594"/>
        <p:cNvGrpSpPr/>
        <p:nvPr/>
      </p:nvGrpSpPr>
      <p:grpSpPr>
        <a:xfrm>
          <a:off x="0" y="0"/>
          <a:ext cx="0" cy="0"/>
          <a:chOff x="0" y="0"/>
          <a:chExt cx="0" cy="0"/>
        </a:xfrm>
      </p:grpSpPr>
      <p:sp>
        <p:nvSpPr>
          <p:cNvPr id="595" name="Google Shape;595;p5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6" name="Google Shape;596;p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5" name="Shape 605"/>
        <p:cNvGrpSpPr/>
        <p:nvPr/>
      </p:nvGrpSpPr>
      <p:grpSpPr>
        <a:xfrm>
          <a:off x="0" y="0"/>
          <a:ext cx="0" cy="0"/>
          <a:chOff x="0" y="0"/>
          <a:chExt cx="0" cy="0"/>
        </a:xfrm>
      </p:grpSpPr>
      <p:sp>
        <p:nvSpPr>
          <p:cNvPr id="606" name="Google Shape;606;p5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7" name="Google Shape;607;p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6" name="Shape 616"/>
        <p:cNvGrpSpPr/>
        <p:nvPr/>
      </p:nvGrpSpPr>
      <p:grpSpPr>
        <a:xfrm>
          <a:off x="0" y="0"/>
          <a:ext cx="0" cy="0"/>
          <a:chOff x="0" y="0"/>
          <a:chExt cx="0" cy="0"/>
        </a:xfrm>
      </p:grpSpPr>
      <p:sp>
        <p:nvSpPr>
          <p:cNvPr id="617" name="Google Shape;617;p5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8" name="Google Shape;618;p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7" name="Shape 627"/>
        <p:cNvGrpSpPr/>
        <p:nvPr/>
      </p:nvGrpSpPr>
      <p:grpSpPr>
        <a:xfrm>
          <a:off x="0" y="0"/>
          <a:ext cx="0" cy="0"/>
          <a:chOff x="0" y="0"/>
          <a:chExt cx="0" cy="0"/>
        </a:xfrm>
      </p:grpSpPr>
      <p:sp>
        <p:nvSpPr>
          <p:cNvPr id="628" name="Google Shape;628;p5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9" name="Google Shape;629;p5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8" name="Shape 638"/>
        <p:cNvGrpSpPr/>
        <p:nvPr/>
      </p:nvGrpSpPr>
      <p:grpSpPr>
        <a:xfrm>
          <a:off x="0" y="0"/>
          <a:ext cx="0" cy="0"/>
          <a:chOff x="0" y="0"/>
          <a:chExt cx="0" cy="0"/>
        </a:xfrm>
      </p:grpSpPr>
      <p:sp>
        <p:nvSpPr>
          <p:cNvPr id="639" name="Google Shape;639;p5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0" name="Google Shape;640;p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9" name="Shape 649"/>
        <p:cNvGrpSpPr/>
        <p:nvPr/>
      </p:nvGrpSpPr>
      <p:grpSpPr>
        <a:xfrm>
          <a:off x="0" y="0"/>
          <a:ext cx="0" cy="0"/>
          <a:chOff x="0" y="0"/>
          <a:chExt cx="0" cy="0"/>
        </a:xfrm>
      </p:grpSpPr>
      <p:sp>
        <p:nvSpPr>
          <p:cNvPr id="650" name="Google Shape;650;p5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1" name="Google Shape;651;p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0" name="Shape 660"/>
        <p:cNvGrpSpPr/>
        <p:nvPr/>
      </p:nvGrpSpPr>
      <p:grpSpPr>
        <a:xfrm>
          <a:off x="0" y="0"/>
          <a:ext cx="0" cy="0"/>
          <a:chOff x="0" y="0"/>
          <a:chExt cx="0" cy="0"/>
        </a:xfrm>
      </p:grpSpPr>
      <p:sp>
        <p:nvSpPr>
          <p:cNvPr id="661" name="Google Shape;661;p5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2" name="Google Shape;662;p5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1" name="Shape 671"/>
        <p:cNvGrpSpPr/>
        <p:nvPr/>
      </p:nvGrpSpPr>
      <p:grpSpPr>
        <a:xfrm>
          <a:off x="0" y="0"/>
          <a:ext cx="0" cy="0"/>
          <a:chOff x="0" y="0"/>
          <a:chExt cx="0" cy="0"/>
        </a:xfrm>
      </p:grpSpPr>
      <p:sp>
        <p:nvSpPr>
          <p:cNvPr id="672" name="Google Shape;672;p5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3" name="Google Shape;673;p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2" name="Shape 682"/>
        <p:cNvGrpSpPr/>
        <p:nvPr/>
      </p:nvGrpSpPr>
      <p:grpSpPr>
        <a:xfrm>
          <a:off x="0" y="0"/>
          <a:ext cx="0" cy="0"/>
          <a:chOff x="0" y="0"/>
          <a:chExt cx="0" cy="0"/>
        </a:xfrm>
      </p:grpSpPr>
      <p:sp>
        <p:nvSpPr>
          <p:cNvPr id="683" name="Google Shape;683;p5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4" name="Google Shape;684;p5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3" name="Shape 693"/>
        <p:cNvGrpSpPr/>
        <p:nvPr/>
      </p:nvGrpSpPr>
      <p:grpSpPr>
        <a:xfrm>
          <a:off x="0" y="0"/>
          <a:ext cx="0" cy="0"/>
          <a:chOff x="0" y="0"/>
          <a:chExt cx="0" cy="0"/>
        </a:xfrm>
      </p:grpSpPr>
      <p:sp>
        <p:nvSpPr>
          <p:cNvPr id="694" name="Google Shape;694;p5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5" name="Google Shape;695;p5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4" name="Shape 704"/>
        <p:cNvGrpSpPr/>
        <p:nvPr/>
      </p:nvGrpSpPr>
      <p:grpSpPr>
        <a:xfrm>
          <a:off x="0" y="0"/>
          <a:ext cx="0" cy="0"/>
          <a:chOff x="0" y="0"/>
          <a:chExt cx="0" cy="0"/>
        </a:xfrm>
      </p:grpSpPr>
      <p:sp>
        <p:nvSpPr>
          <p:cNvPr id="705" name="Google Shape;705;p6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6" name="Google Shape;706;p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5" name="Shape 715"/>
        <p:cNvGrpSpPr/>
        <p:nvPr/>
      </p:nvGrpSpPr>
      <p:grpSpPr>
        <a:xfrm>
          <a:off x="0" y="0"/>
          <a:ext cx="0" cy="0"/>
          <a:chOff x="0" y="0"/>
          <a:chExt cx="0" cy="0"/>
        </a:xfrm>
      </p:grpSpPr>
      <p:sp>
        <p:nvSpPr>
          <p:cNvPr id="716" name="Google Shape;716;p6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7" name="Google Shape;717;p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6" name="Shape 726"/>
        <p:cNvGrpSpPr/>
        <p:nvPr/>
      </p:nvGrpSpPr>
      <p:grpSpPr>
        <a:xfrm>
          <a:off x="0" y="0"/>
          <a:ext cx="0" cy="0"/>
          <a:chOff x="0" y="0"/>
          <a:chExt cx="0" cy="0"/>
        </a:xfrm>
      </p:grpSpPr>
      <p:sp>
        <p:nvSpPr>
          <p:cNvPr id="727" name="Google Shape;727;p6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8" name="Google Shape;728;p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7" name="Shape 737"/>
        <p:cNvGrpSpPr/>
        <p:nvPr/>
      </p:nvGrpSpPr>
      <p:grpSpPr>
        <a:xfrm>
          <a:off x="0" y="0"/>
          <a:ext cx="0" cy="0"/>
          <a:chOff x="0" y="0"/>
          <a:chExt cx="0" cy="0"/>
        </a:xfrm>
      </p:grpSpPr>
      <p:sp>
        <p:nvSpPr>
          <p:cNvPr id="738" name="Google Shape;738;p6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9" name="Google Shape;739;p6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8" name="Shape 748"/>
        <p:cNvGrpSpPr/>
        <p:nvPr/>
      </p:nvGrpSpPr>
      <p:grpSpPr>
        <a:xfrm>
          <a:off x="0" y="0"/>
          <a:ext cx="0" cy="0"/>
          <a:chOff x="0" y="0"/>
          <a:chExt cx="0" cy="0"/>
        </a:xfrm>
      </p:grpSpPr>
      <p:sp>
        <p:nvSpPr>
          <p:cNvPr id="749" name="Google Shape;749;g301087e65be_0_0:notes"/>
          <p:cNvSpPr/>
          <p:nvPr>
            <p:ph idx="2" type="sldImg"/>
          </p:nvPr>
        </p:nvSpPr>
        <p:spPr>
          <a:xfrm>
            <a:off x="147638"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50" name="Google Shape;750;g301087e65be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65"/>
          <p:cNvSpPr txBox="1"/>
          <p:nvPr>
            <p:ph type="ctrTitle"/>
          </p:nvPr>
        </p:nvSpPr>
        <p:spPr>
          <a:xfrm>
            <a:off x="259757" y="576356"/>
            <a:ext cx="7100400" cy="1588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1" name="Google Shape;11;p65"/>
          <p:cNvSpPr txBox="1"/>
          <p:nvPr>
            <p:ph idx="1" type="subTitle"/>
          </p:nvPr>
        </p:nvSpPr>
        <p:spPr>
          <a:xfrm>
            <a:off x="259750" y="2193823"/>
            <a:ext cx="7100400" cy="6135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2300"/>
              <a:buNone/>
              <a:defRPr sz="2300"/>
            </a:lvl1pPr>
            <a:lvl2pPr lvl="1" algn="ctr">
              <a:lnSpc>
                <a:spcPct val="100000"/>
              </a:lnSpc>
              <a:spcBef>
                <a:spcPts val="0"/>
              </a:spcBef>
              <a:spcAft>
                <a:spcPts val="0"/>
              </a:spcAft>
              <a:buSzPts val="2300"/>
              <a:buNone/>
              <a:defRPr sz="2300"/>
            </a:lvl2pPr>
            <a:lvl3pPr lvl="2" algn="ctr">
              <a:lnSpc>
                <a:spcPct val="100000"/>
              </a:lnSpc>
              <a:spcBef>
                <a:spcPts val="0"/>
              </a:spcBef>
              <a:spcAft>
                <a:spcPts val="0"/>
              </a:spcAft>
              <a:buSzPts val="2300"/>
              <a:buNone/>
              <a:defRPr sz="2300"/>
            </a:lvl3pPr>
            <a:lvl4pPr lvl="3" algn="ctr">
              <a:lnSpc>
                <a:spcPct val="100000"/>
              </a:lnSpc>
              <a:spcBef>
                <a:spcPts val="0"/>
              </a:spcBef>
              <a:spcAft>
                <a:spcPts val="0"/>
              </a:spcAft>
              <a:buSzPts val="2300"/>
              <a:buNone/>
              <a:defRPr sz="2300"/>
            </a:lvl4pPr>
            <a:lvl5pPr lvl="4" algn="ctr">
              <a:lnSpc>
                <a:spcPct val="100000"/>
              </a:lnSpc>
              <a:spcBef>
                <a:spcPts val="0"/>
              </a:spcBef>
              <a:spcAft>
                <a:spcPts val="0"/>
              </a:spcAft>
              <a:buSzPts val="2300"/>
              <a:buNone/>
              <a:defRPr sz="2300"/>
            </a:lvl5pPr>
            <a:lvl6pPr lvl="5" algn="ctr">
              <a:lnSpc>
                <a:spcPct val="100000"/>
              </a:lnSpc>
              <a:spcBef>
                <a:spcPts val="0"/>
              </a:spcBef>
              <a:spcAft>
                <a:spcPts val="0"/>
              </a:spcAft>
              <a:buSzPts val="2300"/>
              <a:buNone/>
              <a:defRPr sz="2300"/>
            </a:lvl6pPr>
            <a:lvl7pPr lvl="6" algn="ctr">
              <a:lnSpc>
                <a:spcPct val="100000"/>
              </a:lnSpc>
              <a:spcBef>
                <a:spcPts val="0"/>
              </a:spcBef>
              <a:spcAft>
                <a:spcPts val="0"/>
              </a:spcAft>
              <a:buSzPts val="2300"/>
              <a:buNone/>
              <a:defRPr sz="2300"/>
            </a:lvl7pPr>
            <a:lvl8pPr lvl="7" algn="ctr">
              <a:lnSpc>
                <a:spcPct val="100000"/>
              </a:lnSpc>
              <a:spcBef>
                <a:spcPts val="0"/>
              </a:spcBef>
              <a:spcAft>
                <a:spcPts val="0"/>
              </a:spcAft>
              <a:buSzPts val="2300"/>
              <a:buNone/>
              <a:defRPr sz="2300"/>
            </a:lvl8pPr>
            <a:lvl9pPr lvl="8" algn="ctr">
              <a:lnSpc>
                <a:spcPct val="100000"/>
              </a:lnSpc>
              <a:spcBef>
                <a:spcPts val="0"/>
              </a:spcBef>
              <a:spcAft>
                <a:spcPts val="0"/>
              </a:spcAft>
              <a:buSzPts val="2300"/>
              <a:buNone/>
              <a:defRPr sz="2300"/>
            </a:lvl9pPr>
          </a:lstStyle>
          <a:p/>
        </p:txBody>
      </p:sp>
      <p:sp>
        <p:nvSpPr>
          <p:cNvPr id="12" name="Google Shape;12;p6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74"/>
          <p:cNvSpPr txBox="1"/>
          <p:nvPr>
            <p:ph hasCustomPrompt="1" type="title"/>
          </p:nvPr>
        </p:nvSpPr>
        <p:spPr>
          <a:xfrm>
            <a:off x="259750" y="856223"/>
            <a:ext cx="7100400" cy="1519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9800"/>
              <a:buNone/>
              <a:defRPr sz="9800"/>
            </a:lvl1pPr>
            <a:lvl2pPr lvl="1" algn="ctr">
              <a:lnSpc>
                <a:spcPct val="100000"/>
              </a:lnSpc>
              <a:spcBef>
                <a:spcPts val="0"/>
              </a:spcBef>
              <a:spcAft>
                <a:spcPts val="0"/>
              </a:spcAft>
              <a:buSzPts val="9800"/>
              <a:buNone/>
              <a:defRPr sz="9800"/>
            </a:lvl2pPr>
            <a:lvl3pPr lvl="2" algn="ctr">
              <a:lnSpc>
                <a:spcPct val="100000"/>
              </a:lnSpc>
              <a:spcBef>
                <a:spcPts val="0"/>
              </a:spcBef>
              <a:spcAft>
                <a:spcPts val="0"/>
              </a:spcAft>
              <a:buSzPts val="9800"/>
              <a:buNone/>
              <a:defRPr sz="9800"/>
            </a:lvl3pPr>
            <a:lvl4pPr lvl="3" algn="ctr">
              <a:lnSpc>
                <a:spcPct val="100000"/>
              </a:lnSpc>
              <a:spcBef>
                <a:spcPts val="0"/>
              </a:spcBef>
              <a:spcAft>
                <a:spcPts val="0"/>
              </a:spcAft>
              <a:buSzPts val="9800"/>
              <a:buNone/>
              <a:defRPr sz="9800"/>
            </a:lvl4pPr>
            <a:lvl5pPr lvl="4" algn="ctr">
              <a:lnSpc>
                <a:spcPct val="100000"/>
              </a:lnSpc>
              <a:spcBef>
                <a:spcPts val="0"/>
              </a:spcBef>
              <a:spcAft>
                <a:spcPts val="0"/>
              </a:spcAft>
              <a:buSzPts val="9800"/>
              <a:buNone/>
              <a:defRPr sz="9800"/>
            </a:lvl5pPr>
            <a:lvl6pPr lvl="5" algn="ctr">
              <a:lnSpc>
                <a:spcPct val="100000"/>
              </a:lnSpc>
              <a:spcBef>
                <a:spcPts val="0"/>
              </a:spcBef>
              <a:spcAft>
                <a:spcPts val="0"/>
              </a:spcAft>
              <a:buSzPts val="9800"/>
              <a:buNone/>
              <a:defRPr sz="9800"/>
            </a:lvl6pPr>
            <a:lvl7pPr lvl="6" algn="ctr">
              <a:lnSpc>
                <a:spcPct val="100000"/>
              </a:lnSpc>
              <a:spcBef>
                <a:spcPts val="0"/>
              </a:spcBef>
              <a:spcAft>
                <a:spcPts val="0"/>
              </a:spcAft>
              <a:buSzPts val="9800"/>
              <a:buNone/>
              <a:defRPr sz="9800"/>
            </a:lvl7pPr>
            <a:lvl8pPr lvl="7" algn="ctr">
              <a:lnSpc>
                <a:spcPct val="100000"/>
              </a:lnSpc>
              <a:spcBef>
                <a:spcPts val="0"/>
              </a:spcBef>
              <a:spcAft>
                <a:spcPts val="0"/>
              </a:spcAft>
              <a:buSzPts val="9800"/>
              <a:buNone/>
              <a:defRPr sz="9800"/>
            </a:lvl8pPr>
            <a:lvl9pPr lvl="8" algn="ctr">
              <a:lnSpc>
                <a:spcPct val="100000"/>
              </a:lnSpc>
              <a:spcBef>
                <a:spcPts val="0"/>
              </a:spcBef>
              <a:spcAft>
                <a:spcPts val="0"/>
              </a:spcAft>
              <a:buSzPts val="9800"/>
              <a:buNone/>
              <a:defRPr sz="9800"/>
            </a:lvl9pPr>
          </a:lstStyle>
          <a:p>
            <a:r>
              <a:t>xx%</a:t>
            </a:r>
          </a:p>
        </p:txBody>
      </p:sp>
      <p:sp>
        <p:nvSpPr>
          <p:cNvPr id="46" name="Google Shape;46;p74"/>
          <p:cNvSpPr txBox="1"/>
          <p:nvPr>
            <p:ph idx="1" type="body"/>
          </p:nvPr>
        </p:nvSpPr>
        <p:spPr>
          <a:xfrm>
            <a:off x="259750" y="2440056"/>
            <a:ext cx="7100400" cy="1006800"/>
          </a:xfrm>
          <a:prstGeom prst="rect">
            <a:avLst/>
          </a:prstGeom>
          <a:noFill/>
          <a:ln>
            <a:noFill/>
          </a:ln>
        </p:spPr>
        <p:txBody>
          <a:bodyPr anchorCtr="0" anchor="t" bIns="74375" lIns="74375" spcFirstLastPara="1" rIns="74375" wrap="square" tIns="74375">
            <a:normAutofit/>
          </a:bodyPr>
          <a:lstStyle>
            <a:lvl1pPr indent="-323850" lvl="0" marL="457200" algn="ctr">
              <a:lnSpc>
                <a:spcPct val="115000"/>
              </a:lnSpc>
              <a:spcBef>
                <a:spcPts val="0"/>
              </a:spcBef>
              <a:spcAft>
                <a:spcPts val="0"/>
              </a:spcAft>
              <a:buSzPts val="1500"/>
              <a:buChar char="●"/>
              <a:defRPr/>
            </a:lvl1pPr>
            <a:lvl2pPr indent="-298450" lvl="1" marL="914400" algn="ctr">
              <a:lnSpc>
                <a:spcPct val="115000"/>
              </a:lnSpc>
              <a:spcBef>
                <a:spcPts val="0"/>
              </a:spcBef>
              <a:spcAft>
                <a:spcPts val="0"/>
              </a:spcAft>
              <a:buSzPts val="1100"/>
              <a:buChar char="○"/>
              <a:defRPr/>
            </a:lvl2pPr>
            <a:lvl3pPr indent="-298450" lvl="2" marL="1371600" algn="ctr">
              <a:lnSpc>
                <a:spcPct val="115000"/>
              </a:lnSpc>
              <a:spcBef>
                <a:spcPts val="0"/>
              </a:spcBef>
              <a:spcAft>
                <a:spcPts val="0"/>
              </a:spcAft>
              <a:buSzPts val="1100"/>
              <a:buChar char="■"/>
              <a:defRPr/>
            </a:lvl3pPr>
            <a:lvl4pPr indent="-298450" lvl="3" marL="1828800" algn="ctr">
              <a:lnSpc>
                <a:spcPct val="115000"/>
              </a:lnSpc>
              <a:spcBef>
                <a:spcPts val="0"/>
              </a:spcBef>
              <a:spcAft>
                <a:spcPts val="0"/>
              </a:spcAft>
              <a:buSzPts val="1100"/>
              <a:buChar char="●"/>
              <a:defRPr/>
            </a:lvl4pPr>
            <a:lvl5pPr indent="-298450" lvl="4" marL="2286000" algn="ctr">
              <a:lnSpc>
                <a:spcPct val="115000"/>
              </a:lnSpc>
              <a:spcBef>
                <a:spcPts val="0"/>
              </a:spcBef>
              <a:spcAft>
                <a:spcPts val="0"/>
              </a:spcAft>
              <a:buSzPts val="1100"/>
              <a:buChar char="○"/>
              <a:defRPr/>
            </a:lvl5pPr>
            <a:lvl6pPr indent="-298450" lvl="5" marL="2743200" algn="ctr">
              <a:lnSpc>
                <a:spcPct val="115000"/>
              </a:lnSpc>
              <a:spcBef>
                <a:spcPts val="0"/>
              </a:spcBef>
              <a:spcAft>
                <a:spcPts val="0"/>
              </a:spcAft>
              <a:buSzPts val="1100"/>
              <a:buChar char="■"/>
              <a:defRPr/>
            </a:lvl6pPr>
            <a:lvl7pPr indent="-298450" lvl="6" marL="3200400" algn="ctr">
              <a:lnSpc>
                <a:spcPct val="115000"/>
              </a:lnSpc>
              <a:spcBef>
                <a:spcPts val="0"/>
              </a:spcBef>
              <a:spcAft>
                <a:spcPts val="0"/>
              </a:spcAft>
              <a:buSzPts val="1100"/>
              <a:buChar char="●"/>
              <a:defRPr/>
            </a:lvl7pPr>
            <a:lvl8pPr indent="-298450" lvl="7" marL="3657600" algn="ctr">
              <a:lnSpc>
                <a:spcPct val="115000"/>
              </a:lnSpc>
              <a:spcBef>
                <a:spcPts val="0"/>
              </a:spcBef>
              <a:spcAft>
                <a:spcPts val="0"/>
              </a:spcAft>
              <a:buSzPts val="1100"/>
              <a:buChar char="○"/>
              <a:defRPr/>
            </a:lvl8pPr>
            <a:lvl9pPr indent="-298450" lvl="8" marL="4114800" algn="ctr">
              <a:lnSpc>
                <a:spcPct val="115000"/>
              </a:lnSpc>
              <a:spcBef>
                <a:spcPts val="0"/>
              </a:spcBef>
              <a:spcAft>
                <a:spcPts val="0"/>
              </a:spcAft>
              <a:buSzPts val="1100"/>
              <a:buChar char="■"/>
              <a:defRPr/>
            </a:lvl9pPr>
          </a:lstStyle>
          <a:p/>
        </p:txBody>
      </p:sp>
      <p:sp>
        <p:nvSpPr>
          <p:cNvPr id="47" name="Google Shape;47;p7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7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66"/>
          <p:cNvSpPr txBox="1"/>
          <p:nvPr>
            <p:ph type="title"/>
          </p:nvPr>
        </p:nvSpPr>
        <p:spPr>
          <a:xfrm>
            <a:off x="259750" y="1664917"/>
            <a:ext cx="7100400" cy="651600"/>
          </a:xfrm>
          <a:prstGeom prst="rect">
            <a:avLst/>
          </a:prstGeom>
          <a:noFill/>
          <a:ln>
            <a:noFill/>
          </a:ln>
        </p:spPr>
        <p:txBody>
          <a:bodyPr anchorCtr="0" anchor="ctr" bIns="74375" lIns="74375" spcFirstLastPara="1" rIns="74375" wrap="square" tIns="74375">
            <a:normAutofit/>
          </a:bodyPr>
          <a:lstStyle>
            <a:lvl1pPr lvl="0" algn="ctr">
              <a:lnSpc>
                <a:spcPct val="100000"/>
              </a:lnSpc>
              <a:spcBef>
                <a:spcPts val="0"/>
              </a:spcBef>
              <a:spcAft>
                <a:spcPts val="0"/>
              </a:spcAft>
              <a:buSzPts val="2900"/>
              <a:buNone/>
              <a:defRPr sz="2900"/>
            </a:lvl1pPr>
            <a:lvl2pPr lvl="1" algn="ctr">
              <a:lnSpc>
                <a:spcPct val="100000"/>
              </a:lnSpc>
              <a:spcBef>
                <a:spcPts val="0"/>
              </a:spcBef>
              <a:spcAft>
                <a:spcPts val="0"/>
              </a:spcAft>
              <a:buSzPts val="2900"/>
              <a:buNone/>
              <a:defRPr sz="2900"/>
            </a:lvl2pPr>
            <a:lvl3pPr lvl="2" algn="ctr">
              <a:lnSpc>
                <a:spcPct val="100000"/>
              </a:lnSpc>
              <a:spcBef>
                <a:spcPts val="0"/>
              </a:spcBef>
              <a:spcAft>
                <a:spcPts val="0"/>
              </a:spcAft>
              <a:buSzPts val="2900"/>
              <a:buNone/>
              <a:defRPr sz="2900"/>
            </a:lvl3pPr>
            <a:lvl4pPr lvl="3" algn="ctr">
              <a:lnSpc>
                <a:spcPct val="100000"/>
              </a:lnSpc>
              <a:spcBef>
                <a:spcPts val="0"/>
              </a:spcBef>
              <a:spcAft>
                <a:spcPts val="0"/>
              </a:spcAft>
              <a:buSzPts val="2900"/>
              <a:buNone/>
              <a:defRPr sz="2900"/>
            </a:lvl4pPr>
            <a:lvl5pPr lvl="4" algn="ctr">
              <a:lnSpc>
                <a:spcPct val="100000"/>
              </a:lnSpc>
              <a:spcBef>
                <a:spcPts val="0"/>
              </a:spcBef>
              <a:spcAft>
                <a:spcPts val="0"/>
              </a:spcAft>
              <a:buSzPts val="2900"/>
              <a:buNone/>
              <a:defRPr sz="2900"/>
            </a:lvl5pPr>
            <a:lvl6pPr lvl="5" algn="ctr">
              <a:lnSpc>
                <a:spcPct val="100000"/>
              </a:lnSpc>
              <a:spcBef>
                <a:spcPts val="0"/>
              </a:spcBef>
              <a:spcAft>
                <a:spcPts val="0"/>
              </a:spcAft>
              <a:buSzPts val="2900"/>
              <a:buNone/>
              <a:defRPr sz="2900"/>
            </a:lvl6pPr>
            <a:lvl7pPr lvl="6" algn="ctr">
              <a:lnSpc>
                <a:spcPct val="100000"/>
              </a:lnSpc>
              <a:spcBef>
                <a:spcPts val="0"/>
              </a:spcBef>
              <a:spcAft>
                <a:spcPts val="0"/>
              </a:spcAft>
              <a:buSzPts val="2900"/>
              <a:buNone/>
              <a:defRPr sz="2900"/>
            </a:lvl7pPr>
            <a:lvl8pPr lvl="7" algn="ctr">
              <a:lnSpc>
                <a:spcPct val="100000"/>
              </a:lnSpc>
              <a:spcBef>
                <a:spcPts val="0"/>
              </a:spcBef>
              <a:spcAft>
                <a:spcPts val="0"/>
              </a:spcAft>
              <a:buSzPts val="2900"/>
              <a:buNone/>
              <a:defRPr sz="2900"/>
            </a:lvl8pPr>
            <a:lvl9pPr lvl="8" algn="ctr">
              <a:lnSpc>
                <a:spcPct val="100000"/>
              </a:lnSpc>
              <a:spcBef>
                <a:spcPts val="0"/>
              </a:spcBef>
              <a:spcAft>
                <a:spcPts val="0"/>
              </a:spcAft>
              <a:buSzPts val="2900"/>
              <a:buNone/>
              <a:defRPr sz="2900"/>
            </a:lvl9pPr>
          </a:lstStyle>
          <a:p/>
        </p:txBody>
      </p:sp>
      <p:sp>
        <p:nvSpPr>
          <p:cNvPr id="15" name="Google Shape;15;p66"/>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67"/>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18" name="Google Shape;18;p67"/>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19" name="Google Shape;19;p67"/>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68"/>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2" name="Google Shape;22;p68"/>
          <p:cNvSpPr txBox="1"/>
          <p:nvPr>
            <p:ph idx="1" type="body"/>
          </p:nvPr>
        </p:nvSpPr>
        <p:spPr>
          <a:xfrm>
            <a:off x="25975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3" name="Google Shape;23;p68"/>
          <p:cNvSpPr txBox="1"/>
          <p:nvPr>
            <p:ph idx="2" type="body"/>
          </p:nvPr>
        </p:nvSpPr>
        <p:spPr>
          <a:xfrm>
            <a:off x="402700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4" name="Google Shape;24;p68"/>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9"/>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7" name="Google Shape;27;p69"/>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0"/>
          <p:cNvSpPr txBox="1"/>
          <p:nvPr>
            <p:ph type="title"/>
          </p:nvPr>
        </p:nvSpPr>
        <p:spPr>
          <a:xfrm>
            <a:off x="259750" y="430076"/>
            <a:ext cx="2340000" cy="585000"/>
          </a:xfrm>
          <a:prstGeom prst="rect">
            <a:avLst/>
          </a:prstGeom>
          <a:noFill/>
          <a:ln>
            <a:noFill/>
          </a:ln>
        </p:spPr>
        <p:txBody>
          <a:bodyPr anchorCtr="0" anchor="b" bIns="74375" lIns="74375" spcFirstLastPara="1" rIns="74375" wrap="square" tIns="74375">
            <a:normAutofit/>
          </a:bodyPr>
          <a:lstStyle>
            <a:lvl1pPr lvl="0" algn="l">
              <a:lnSpc>
                <a:spcPct val="100000"/>
              </a:lnSpc>
              <a:spcBef>
                <a:spcPts val="0"/>
              </a:spcBef>
              <a:spcAft>
                <a:spcPts val="0"/>
              </a:spcAft>
              <a:buSzPts val="2000"/>
              <a:buNone/>
              <a:defRPr sz="2000"/>
            </a:lvl1pPr>
            <a:lvl2pPr lvl="1" algn="l">
              <a:lnSpc>
                <a:spcPct val="100000"/>
              </a:lnSpc>
              <a:spcBef>
                <a:spcPts val="0"/>
              </a:spcBef>
              <a:spcAft>
                <a:spcPts val="0"/>
              </a:spcAft>
              <a:buSzPts val="2000"/>
              <a:buNone/>
              <a:defRPr sz="2000"/>
            </a:lvl2pPr>
            <a:lvl3pPr lvl="2" algn="l">
              <a:lnSpc>
                <a:spcPct val="100000"/>
              </a:lnSpc>
              <a:spcBef>
                <a:spcPts val="0"/>
              </a:spcBef>
              <a:spcAft>
                <a:spcPts val="0"/>
              </a:spcAft>
              <a:buSzPts val="2000"/>
              <a:buNone/>
              <a:defRPr sz="2000"/>
            </a:lvl3pPr>
            <a:lvl4pPr lvl="3" algn="l">
              <a:lnSpc>
                <a:spcPct val="100000"/>
              </a:lnSpc>
              <a:spcBef>
                <a:spcPts val="0"/>
              </a:spcBef>
              <a:spcAft>
                <a:spcPts val="0"/>
              </a:spcAft>
              <a:buSzPts val="2000"/>
              <a:buNone/>
              <a:defRPr sz="2000"/>
            </a:lvl4pPr>
            <a:lvl5pPr lvl="4" algn="l">
              <a:lnSpc>
                <a:spcPct val="100000"/>
              </a:lnSpc>
              <a:spcBef>
                <a:spcPts val="0"/>
              </a:spcBef>
              <a:spcAft>
                <a:spcPts val="0"/>
              </a:spcAft>
              <a:buSzPts val="2000"/>
              <a:buNone/>
              <a:defRPr sz="2000"/>
            </a:lvl5pPr>
            <a:lvl6pPr lvl="5" algn="l">
              <a:lnSpc>
                <a:spcPct val="100000"/>
              </a:lnSpc>
              <a:spcBef>
                <a:spcPts val="0"/>
              </a:spcBef>
              <a:spcAft>
                <a:spcPts val="0"/>
              </a:spcAft>
              <a:buSzPts val="2000"/>
              <a:buNone/>
              <a:defRPr sz="2000"/>
            </a:lvl6pPr>
            <a:lvl7pPr lvl="6" algn="l">
              <a:lnSpc>
                <a:spcPct val="100000"/>
              </a:lnSpc>
              <a:spcBef>
                <a:spcPts val="0"/>
              </a:spcBef>
              <a:spcAft>
                <a:spcPts val="0"/>
              </a:spcAft>
              <a:buSzPts val="2000"/>
              <a:buNone/>
              <a:defRPr sz="2000"/>
            </a:lvl7pPr>
            <a:lvl8pPr lvl="7" algn="l">
              <a:lnSpc>
                <a:spcPct val="100000"/>
              </a:lnSpc>
              <a:spcBef>
                <a:spcPts val="0"/>
              </a:spcBef>
              <a:spcAft>
                <a:spcPts val="0"/>
              </a:spcAft>
              <a:buSzPts val="2000"/>
              <a:buNone/>
              <a:defRPr sz="2000"/>
            </a:lvl8pPr>
            <a:lvl9pPr lvl="8" algn="l">
              <a:lnSpc>
                <a:spcPct val="100000"/>
              </a:lnSpc>
              <a:spcBef>
                <a:spcPts val="0"/>
              </a:spcBef>
              <a:spcAft>
                <a:spcPts val="0"/>
              </a:spcAft>
              <a:buSzPts val="2000"/>
              <a:buNone/>
              <a:defRPr sz="2000"/>
            </a:lvl9pPr>
          </a:lstStyle>
          <a:p/>
        </p:txBody>
      </p:sp>
      <p:sp>
        <p:nvSpPr>
          <p:cNvPr id="30" name="Google Shape;30;p70"/>
          <p:cNvSpPr txBox="1"/>
          <p:nvPr>
            <p:ph idx="1" type="body"/>
          </p:nvPr>
        </p:nvSpPr>
        <p:spPr>
          <a:xfrm>
            <a:off x="259750" y="1075653"/>
            <a:ext cx="2340000" cy="2461200"/>
          </a:xfrm>
          <a:prstGeom prst="rect">
            <a:avLst/>
          </a:prstGeom>
          <a:noFill/>
          <a:ln>
            <a:noFill/>
          </a:ln>
        </p:spPr>
        <p:txBody>
          <a:bodyPr anchorCtr="0" anchor="t" bIns="74375" lIns="74375" spcFirstLastPara="1" rIns="74375" wrap="square" tIns="74375">
            <a:normAutofit/>
          </a:bodyPr>
          <a:lstStyle>
            <a:lvl1pPr indent="-292100" lvl="0" marL="457200" algn="l">
              <a:lnSpc>
                <a:spcPct val="115000"/>
              </a:lnSpc>
              <a:spcBef>
                <a:spcPts val="0"/>
              </a:spcBef>
              <a:spcAft>
                <a:spcPts val="0"/>
              </a:spcAft>
              <a:buSzPts val="1000"/>
              <a:buChar char="●"/>
              <a:defRPr sz="10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31" name="Google Shape;31;p70"/>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71"/>
          <p:cNvSpPr txBox="1"/>
          <p:nvPr>
            <p:ph type="title"/>
          </p:nvPr>
        </p:nvSpPr>
        <p:spPr>
          <a:xfrm>
            <a:off x="408542" y="348449"/>
            <a:ext cx="5306400" cy="3166500"/>
          </a:xfrm>
          <a:prstGeom prst="rect">
            <a:avLst/>
          </a:prstGeom>
          <a:noFill/>
          <a:ln>
            <a:noFill/>
          </a:ln>
        </p:spPr>
        <p:txBody>
          <a:bodyPr anchorCtr="0" anchor="ctr" bIns="74375" lIns="74375" spcFirstLastPara="1" rIns="74375" wrap="square" tIns="74375">
            <a:normAutofit/>
          </a:bodyPr>
          <a:lstStyle>
            <a:lvl1pPr lvl="0" algn="l">
              <a:lnSpc>
                <a:spcPct val="100000"/>
              </a:lnSpc>
              <a:spcBef>
                <a:spcPts val="0"/>
              </a:spcBef>
              <a:spcAft>
                <a:spcPts val="0"/>
              </a:spcAft>
              <a:buSzPts val="3900"/>
              <a:buNone/>
              <a:defRPr sz="3900"/>
            </a:lvl1pPr>
            <a:lvl2pPr lvl="1" algn="l">
              <a:lnSpc>
                <a:spcPct val="100000"/>
              </a:lnSpc>
              <a:spcBef>
                <a:spcPts val="0"/>
              </a:spcBef>
              <a:spcAft>
                <a:spcPts val="0"/>
              </a:spcAft>
              <a:buSzPts val="3900"/>
              <a:buNone/>
              <a:defRPr sz="3900"/>
            </a:lvl2pPr>
            <a:lvl3pPr lvl="2" algn="l">
              <a:lnSpc>
                <a:spcPct val="100000"/>
              </a:lnSpc>
              <a:spcBef>
                <a:spcPts val="0"/>
              </a:spcBef>
              <a:spcAft>
                <a:spcPts val="0"/>
              </a:spcAft>
              <a:buSzPts val="3900"/>
              <a:buNone/>
              <a:defRPr sz="3900"/>
            </a:lvl3pPr>
            <a:lvl4pPr lvl="3" algn="l">
              <a:lnSpc>
                <a:spcPct val="100000"/>
              </a:lnSpc>
              <a:spcBef>
                <a:spcPts val="0"/>
              </a:spcBef>
              <a:spcAft>
                <a:spcPts val="0"/>
              </a:spcAft>
              <a:buSzPts val="3900"/>
              <a:buNone/>
              <a:defRPr sz="3900"/>
            </a:lvl4pPr>
            <a:lvl5pPr lvl="4" algn="l">
              <a:lnSpc>
                <a:spcPct val="100000"/>
              </a:lnSpc>
              <a:spcBef>
                <a:spcPts val="0"/>
              </a:spcBef>
              <a:spcAft>
                <a:spcPts val="0"/>
              </a:spcAft>
              <a:buSzPts val="3900"/>
              <a:buNone/>
              <a:defRPr sz="3900"/>
            </a:lvl5pPr>
            <a:lvl6pPr lvl="5" algn="l">
              <a:lnSpc>
                <a:spcPct val="100000"/>
              </a:lnSpc>
              <a:spcBef>
                <a:spcPts val="0"/>
              </a:spcBef>
              <a:spcAft>
                <a:spcPts val="0"/>
              </a:spcAft>
              <a:buSzPts val="3900"/>
              <a:buNone/>
              <a:defRPr sz="3900"/>
            </a:lvl6pPr>
            <a:lvl7pPr lvl="6" algn="l">
              <a:lnSpc>
                <a:spcPct val="100000"/>
              </a:lnSpc>
              <a:spcBef>
                <a:spcPts val="0"/>
              </a:spcBef>
              <a:spcAft>
                <a:spcPts val="0"/>
              </a:spcAft>
              <a:buSzPts val="3900"/>
              <a:buNone/>
              <a:defRPr sz="3900"/>
            </a:lvl7pPr>
            <a:lvl8pPr lvl="7" algn="l">
              <a:lnSpc>
                <a:spcPct val="100000"/>
              </a:lnSpc>
              <a:spcBef>
                <a:spcPts val="0"/>
              </a:spcBef>
              <a:spcAft>
                <a:spcPts val="0"/>
              </a:spcAft>
              <a:buSzPts val="3900"/>
              <a:buNone/>
              <a:defRPr sz="3900"/>
            </a:lvl8pPr>
            <a:lvl9pPr lvl="8" algn="l">
              <a:lnSpc>
                <a:spcPct val="100000"/>
              </a:lnSpc>
              <a:spcBef>
                <a:spcPts val="0"/>
              </a:spcBef>
              <a:spcAft>
                <a:spcPts val="0"/>
              </a:spcAft>
              <a:buSzPts val="3900"/>
              <a:buNone/>
              <a:defRPr sz="3900"/>
            </a:lvl9pPr>
          </a:lstStyle>
          <a:p/>
        </p:txBody>
      </p:sp>
      <p:sp>
        <p:nvSpPr>
          <p:cNvPr id="34" name="Google Shape;34;p71"/>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72"/>
          <p:cNvSpPr/>
          <p:nvPr/>
        </p:nvSpPr>
        <p:spPr>
          <a:xfrm>
            <a:off x="3810000" y="-97"/>
            <a:ext cx="3810000" cy="3981300"/>
          </a:xfrm>
          <a:prstGeom prst="rect">
            <a:avLst/>
          </a:prstGeom>
          <a:solidFill>
            <a:schemeClr val="lt2"/>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 name="Google Shape;37;p72"/>
          <p:cNvSpPr txBox="1"/>
          <p:nvPr>
            <p:ph type="title"/>
          </p:nvPr>
        </p:nvSpPr>
        <p:spPr>
          <a:xfrm>
            <a:off x="221250" y="954569"/>
            <a:ext cx="3371100" cy="11475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3400"/>
              <a:buNone/>
              <a:defRPr sz="3400"/>
            </a:lvl1pPr>
            <a:lvl2pPr lvl="1" algn="ctr">
              <a:lnSpc>
                <a:spcPct val="100000"/>
              </a:lnSpc>
              <a:spcBef>
                <a:spcPts val="0"/>
              </a:spcBef>
              <a:spcAft>
                <a:spcPts val="0"/>
              </a:spcAft>
              <a:buSzPts val="3400"/>
              <a:buNone/>
              <a:defRPr sz="3400"/>
            </a:lvl2pPr>
            <a:lvl3pPr lvl="2" algn="ctr">
              <a:lnSpc>
                <a:spcPct val="100000"/>
              </a:lnSpc>
              <a:spcBef>
                <a:spcPts val="0"/>
              </a:spcBef>
              <a:spcAft>
                <a:spcPts val="0"/>
              </a:spcAft>
              <a:buSzPts val="3400"/>
              <a:buNone/>
              <a:defRPr sz="3400"/>
            </a:lvl3pPr>
            <a:lvl4pPr lvl="3" algn="ctr">
              <a:lnSpc>
                <a:spcPct val="100000"/>
              </a:lnSpc>
              <a:spcBef>
                <a:spcPts val="0"/>
              </a:spcBef>
              <a:spcAft>
                <a:spcPts val="0"/>
              </a:spcAft>
              <a:buSzPts val="3400"/>
              <a:buNone/>
              <a:defRPr sz="3400"/>
            </a:lvl4pPr>
            <a:lvl5pPr lvl="4" algn="ctr">
              <a:lnSpc>
                <a:spcPct val="100000"/>
              </a:lnSpc>
              <a:spcBef>
                <a:spcPts val="0"/>
              </a:spcBef>
              <a:spcAft>
                <a:spcPts val="0"/>
              </a:spcAft>
              <a:buSzPts val="3400"/>
              <a:buNone/>
              <a:defRPr sz="3400"/>
            </a:lvl5pPr>
            <a:lvl6pPr lvl="5" algn="ctr">
              <a:lnSpc>
                <a:spcPct val="100000"/>
              </a:lnSpc>
              <a:spcBef>
                <a:spcPts val="0"/>
              </a:spcBef>
              <a:spcAft>
                <a:spcPts val="0"/>
              </a:spcAft>
              <a:buSzPts val="3400"/>
              <a:buNone/>
              <a:defRPr sz="3400"/>
            </a:lvl6pPr>
            <a:lvl7pPr lvl="6" algn="ctr">
              <a:lnSpc>
                <a:spcPct val="100000"/>
              </a:lnSpc>
              <a:spcBef>
                <a:spcPts val="0"/>
              </a:spcBef>
              <a:spcAft>
                <a:spcPts val="0"/>
              </a:spcAft>
              <a:buSzPts val="3400"/>
              <a:buNone/>
              <a:defRPr sz="3400"/>
            </a:lvl7pPr>
            <a:lvl8pPr lvl="7" algn="ctr">
              <a:lnSpc>
                <a:spcPct val="100000"/>
              </a:lnSpc>
              <a:spcBef>
                <a:spcPts val="0"/>
              </a:spcBef>
              <a:spcAft>
                <a:spcPts val="0"/>
              </a:spcAft>
              <a:buSzPts val="3400"/>
              <a:buNone/>
              <a:defRPr sz="3400"/>
            </a:lvl8pPr>
            <a:lvl9pPr lvl="8" algn="ctr">
              <a:lnSpc>
                <a:spcPct val="100000"/>
              </a:lnSpc>
              <a:spcBef>
                <a:spcPts val="0"/>
              </a:spcBef>
              <a:spcAft>
                <a:spcPts val="0"/>
              </a:spcAft>
              <a:buSzPts val="3400"/>
              <a:buNone/>
              <a:defRPr sz="3400"/>
            </a:lvl9pPr>
          </a:lstStyle>
          <a:p/>
        </p:txBody>
      </p:sp>
      <p:sp>
        <p:nvSpPr>
          <p:cNvPr id="38" name="Google Shape;38;p72"/>
          <p:cNvSpPr txBox="1"/>
          <p:nvPr>
            <p:ph idx="1" type="subTitle"/>
          </p:nvPr>
        </p:nvSpPr>
        <p:spPr>
          <a:xfrm>
            <a:off x="221250" y="2169788"/>
            <a:ext cx="3371100" cy="9561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1700"/>
              <a:buNone/>
              <a:defRPr sz="1700"/>
            </a:lvl1pPr>
            <a:lvl2pPr lvl="1" algn="ctr">
              <a:lnSpc>
                <a:spcPct val="100000"/>
              </a:lnSpc>
              <a:spcBef>
                <a:spcPts val="0"/>
              </a:spcBef>
              <a:spcAft>
                <a:spcPts val="0"/>
              </a:spcAft>
              <a:buSzPts val="1700"/>
              <a:buNone/>
              <a:defRPr sz="1700"/>
            </a:lvl2pPr>
            <a:lvl3pPr lvl="2" algn="ctr">
              <a:lnSpc>
                <a:spcPct val="100000"/>
              </a:lnSpc>
              <a:spcBef>
                <a:spcPts val="0"/>
              </a:spcBef>
              <a:spcAft>
                <a:spcPts val="0"/>
              </a:spcAft>
              <a:buSzPts val="1700"/>
              <a:buNone/>
              <a:defRPr sz="1700"/>
            </a:lvl3pPr>
            <a:lvl4pPr lvl="3" algn="ctr">
              <a:lnSpc>
                <a:spcPct val="100000"/>
              </a:lnSpc>
              <a:spcBef>
                <a:spcPts val="0"/>
              </a:spcBef>
              <a:spcAft>
                <a:spcPts val="0"/>
              </a:spcAft>
              <a:buSzPts val="1700"/>
              <a:buNone/>
              <a:defRPr sz="1700"/>
            </a:lvl4pPr>
            <a:lvl5pPr lvl="4" algn="ctr">
              <a:lnSpc>
                <a:spcPct val="100000"/>
              </a:lnSpc>
              <a:spcBef>
                <a:spcPts val="0"/>
              </a:spcBef>
              <a:spcAft>
                <a:spcPts val="0"/>
              </a:spcAft>
              <a:buSzPts val="1700"/>
              <a:buNone/>
              <a:defRPr sz="1700"/>
            </a:lvl5pPr>
            <a:lvl6pPr lvl="5" algn="ctr">
              <a:lnSpc>
                <a:spcPct val="100000"/>
              </a:lnSpc>
              <a:spcBef>
                <a:spcPts val="0"/>
              </a:spcBef>
              <a:spcAft>
                <a:spcPts val="0"/>
              </a:spcAft>
              <a:buSzPts val="1700"/>
              <a:buNone/>
              <a:defRPr sz="1700"/>
            </a:lvl6pPr>
            <a:lvl7pPr lvl="6" algn="ctr">
              <a:lnSpc>
                <a:spcPct val="100000"/>
              </a:lnSpc>
              <a:spcBef>
                <a:spcPts val="0"/>
              </a:spcBef>
              <a:spcAft>
                <a:spcPts val="0"/>
              </a:spcAft>
              <a:buSzPts val="1700"/>
              <a:buNone/>
              <a:defRPr sz="1700"/>
            </a:lvl7pPr>
            <a:lvl8pPr lvl="7" algn="ctr">
              <a:lnSpc>
                <a:spcPct val="100000"/>
              </a:lnSpc>
              <a:spcBef>
                <a:spcPts val="0"/>
              </a:spcBef>
              <a:spcAft>
                <a:spcPts val="0"/>
              </a:spcAft>
              <a:buSzPts val="1700"/>
              <a:buNone/>
              <a:defRPr sz="1700"/>
            </a:lvl8pPr>
            <a:lvl9pPr lvl="8" algn="ctr">
              <a:lnSpc>
                <a:spcPct val="100000"/>
              </a:lnSpc>
              <a:spcBef>
                <a:spcPts val="0"/>
              </a:spcBef>
              <a:spcAft>
                <a:spcPts val="0"/>
              </a:spcAft>
              <a:buSzPts val="1700"/>
              <a:buNone/>
              <a:defRPr sz="1700"/>
            </a:lvl9pPr>
          </a:lstStyle>
          <a:p/>
        </p:txBody>
      </p:sp>
      <p:sp>
        <p:nvSpPr>
          <p:cNvPr id="39" name="Google Shape;39;p72"/>
          <p:cNvSpPr txBox="1"/>
          <p:nvPr>
            <p:ph idx="2" type="body"/>
          </p:nvPr>
        </p:nvSpPr>
        <p:spPr>
          <a:xfrm>
            <a:off x="4116250" y="560488"/>
            <a:ext cx="3197400" cy="2860200"/>
          </a:xfrm>
          <a:prstGeom prst="rect">
            <a:avLst/>
          </a:prstGeom>
          <a:noFill/>
          <a:ln>
            <a:noFill/>
          </a:ln>
        </p:spPr>
        <p:txBody>
          <a:bodyPr anchorCtr="0" anchor="ctr"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40" name="Google Shape;40;p72"/>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73"/>
          <p:cNvSpPr txBox="1"/>
          <p:nvPr>
            <p:ph idx="1" type="body"/>
          </p:nvPr>
        </p:nvSpPr>
        <p:spPr>
          <a:xfrm>
            <a:off x="259750" y="3274778"/>
            <a:ext cx="4998900" cy="468300"/>
          </a:xfrm>
          <a:prstGeom prst="rect">
            <a:avLst/>
          </a:prstGeom>
          <a:noFill/>
          <a:ln>
            <a:noFill/>
          </a:ln>
        </p:spPr>
        <p:txBody>
          <a:bodyPr anchorCtr="0" anchor="ctr" bIns="74375" lIns="74375" spcFirstLastPara="1" rIns="74375" wrap="square" tIns="74375">
            <a:normAutofit/>
          </a:bodyPr>
          <a:lstStyle>
            <a:lvl1pPr indent="-228600" lvl="0" marL="457200" algn="l">
              <a:lnSpc>
                <a:spcPct val="100000"/>
              </a:lnSpc>
              <a:spcBef>
                <a:spcPts val="0"/>
              </a:spcBef>
              <a:spcAft>
                <a:spcPts val="0"/>
              </a:spcAft>
              <a:buSzPts val="1500"/>
              <a:buNone/>
              <a:defRPr/>
            </a:lvl1pPr>
          </a:lstStyle>
          <a:p/>
        </p:txBody>
      </p:sp>
      <p:sp>
        <p:nvSpPr>
          <p:cNvPr id="43" name="Google Shape;43;p73"/>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64"/>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9pPr>
          </a:lstStyle>
          <a:p/>
        </p:txBody>
      </p:sp>
      <p:sp>
        <p:nvSpPr>
          <p:cNvPr id="7" name="Google Shape;7;p64"/>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marR="0" rtl="0" algn="l">
              <a:lnSpc>
                <a:spcPct val="115000"/>
              </a:lnSpc>
              <a:spcBef>
                <a:spcPts val="0"/>
              </a:spcBef>
              <a:spcAft>
                <a:spcPts val="0"/>
              </a:spcAft>
              <a:buClr>
                <a:schemeClr val="dk2"/>
              </a:buClr>
              <a:buSzPts val="1500"/>
              <a:buFont typeface="Arial"/>
              <a:buChar char="●"/>
              <a:defRPr b="0" i="0" sz="1500" u="none" cap="none" strike="noStrike">
                <a:solidFill>
                  <a:schemeClr val="dk2"/>
                </a:solidFill>
                <a:latin typeface="Arial"/>
                <a:ea typeface="Arial"/>
                <a:cs typeface="Arial"/>
                <a:sym typeface="Arial"/>
              </a:defRPr>
            </a:lvl1pPr>
            <a:lvl2pPr indent="-298450" lvl="1" marL="914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2pPr>
            <a:lvl3pPr indent="-298450" lvl="2" marL="1371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3pPr>
            <a:lvl4pPr indent="-298450" lvl="3" marL="1828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298450" lvl="5" marL="27432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6pPr>
            <a:lvl7pPr indent="-298450" lvl="6" marL="3200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7pPr>
            <a:lvl8pPr indent="-298450" lvl="7" marL="3657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8pPr>
            <a:lvl9pPr indent="-298450" lvl="8" marL="4114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9pPr>
          </a:lstStyle>
          <a:p/>
        </p:txBody>
      </p:sp>
      <p:sp>
        <p:nvSpPr>
          <p:cNvPr id="8" name="Google Shape;8;p6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3.png"/><Relationship Id="rId6"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hyperlink" Target="https://tinyurl.com/openedrec" TargetMode="External"/><Relationship Id="rId4" Type="http://schemas.openxmlformats.org/officeDocument/2006/relationships/image" Target="../media/image1.png"/><Relationship Id="rId5"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zenodo.org/doi/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hyperlink" Target="https://sdgs.un.org/goals/goal4" TargetMode="Externa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zenodo.org/doi/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4.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4.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4.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4.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4.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4.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4.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4.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4.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4.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4.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4.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 Id="rId3" Type="http://schemas.openxmlformats.org/officeDocument/2006/relationships/image" Target="../media/image4.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4.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4.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4.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4.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4.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4.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4.png"/></Relationships>
</file>

<file path=ppt/slides/_rels/slide64.xml.rels><?xml version="1.0" encoding="UTF-8" standalone="yes"?><Relationships xmlns="http://schemas.openxmlformats.org/package/2006/relationships"><Relationship Id="rId11" Type="http://schemas.openxmlformats.org/officeDocument/2006/relationships/hyperlink" Target="https://urldefense.com/v3/__https:/sparceurope.org/what-we-do/open-education/europeannetwork-openeducation-librarians/__;!!HJOPV4FYYWzcc1jazlU!5XTNBxzSPFktoUw3QFzkUtl9EyGR2Mkm4WUqzs9Pv9TC0qBOdNGlH6kqHg7TbLGv67ubi0_oemAJGAyF1zOoj3bG$" TargetMode="External"/><Relationship Id="rId10" Type="http://schemas.openxmlformats.org/officeDocument/2006/relationships/hyperlink" Target="https://urldefense.com/v3/__https:/sparceurope.org/__;!!HJOPV4FYYWzcc1jazlU!5XTNBxzSPFktoUw3QFzkUtl9EyGR2Mkm4WUqzs9Pv9TC0qBOdNGlH6kqHg7TbLGv67ubi0_oemAJGAyF1zdNwL0n$" TargetMode="External"/><Relationship Id="rId13"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2" Type="http://schemas.openxmlformats.org/officeDocument/2006/relationships/hyperlink" Target="https://urldefense.com/v3/__https:/sparceurope.org/what-we-do/open-education/europeannetwork-openeducation-librarians/__;!!HJOPV4FYYWzcc1jazlU!5XTNBxzSPFktoUw3QFzkUtl9EyGR2Mkm4WUqzs9Pv9TC0qBOdNGlH6kqHg7TbLGv67ubi0_oemAJGAyF1zOoj3bG$" TargetMode="External"/><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1.png"/><Relationship Id="rId4" Type="http://schemas.openxmlformats.org/officeDocument/2006/relationships/image" Target="../media/image4.png"/><Relationship Id="rId9" Type="http://schemas.openxmlformats.org/officeDocument/2006/relationships/hyperlink" Target="https://urldefense.com/v3/__https:/sparceurope.org/__;!!HJOPV4FYYWzcc1jazlU!5XTNBxzSPFktoUw3QFzkUtl9EyGR2Mkm4WUqzs9Pv9TC0qBOdNGlH6kqHg7TbLGv67ubi0_oemAJGAyF1zdNwL0n$" TargetMode="External"/><Relationship Id="rId15"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4"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6"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5" Type="http://schemas.openxmlformats.org/officeDocument/2006/relationships/image" Target="../media/image3.png"/><Relationship Id="rId6" Type="http://schemas.openxmlformats.org/officeDocument/2006/relationships/image" Target="../media/image2.png"/><Relationship Id="rId7" Type="http://schemas.openxmlformats.org/officeDocument/2006/relationships/hyperlink" Target="https://doi.org/10.5281/zenodo.5568482" TargetMode="External"/><Relationship Id="rId8" Type="http://schemas.openxmlformats.org/officeDocument/2006/relationships/hyperlink" Target="https://doi.org/10.5281/zenodo.5568482"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p1"/>
          <p:cNvSpPr txBox="1"/>
          <p:nvPr/>
        </p:nvSpPr>
        <p:spPr>
          <a:xfrm>
            <a:off x="3733157" y="340450"/>
            <a:ext cx="33033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AN ENOEL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TOOLKIT </a:t>
            </a:r>
            <a:endParaRPr b="1" i="0" sz="3700" u="none" cap="none" strike="noStrike">
              <a:solidFill>
                <a:srgbClr val="004993"/>
              </a:solidFill>
              <a:latin typeface="Open Sans"/>
              <a:ea typeface="Open Sans"/>
              <a:cs typeface="Open Sans"/>
              <a:sym typeface="Open Sans"/>
            </a:endParaRPr>
          </a:p>
        </p:txBody>
      </p:sp>
      <p:sp>
        <p:nvSpPr>
          <p:cNvPr id="55" name="Google Shape;55;p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56" name="Google Shape;56;p1"/>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57" name="Google Shape;57;p1"/>
          <p:cNvSpPr txBox="1"/>
          <p:nvPr/>
        </p:nvSpPr>
        <p:spPr>
          <a:xfrm>
            <a:off x="1683675" y="549125"/>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58" name="Google Shape;58;p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 name="Google Shape;59;p1"/>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60" name="Google Shape;60;p1"/>
          <p:cNvSpPr txBox="1"/>
          <p:nvPr/>
        </p:nvSpPr>
        <p:spPr>
          <a:xfrm>
            <a:off x="322900" y="2433300"/>
            <a:ext cx="6988500" cy="1119900"/>
          </a:xfrm>
          <a:prstGeom prst="rect">
            <a:avLst/>
          </a:prstGeom>
          <a:noFill/>
          <a:ln>
            <a:noFill/>
          </a:ln>
        </p:spPr>
        <p:txBody>
          <a:bodyPr anchorCtr="0" anchor="t" bIns="74375" lIns="74375" spcFirstLastPara="1" rIns="74375" wrap="square" tIns="74375">
            <a:spAutoFit/>
          </a:bodyPr>
          <a:lstStyle/>
          <a:p>
            <a:pPr indent="0" lvl="0" marL="0" rtl="0" algn="ctr">
              <a:spcBef>
                <a:spcPts val="0"/>
              </a:spcBef>
              <a:spcAft>
                <a:spcPts val="0"/>
              </a:spcAft>
              <a:buClr>
                <a:schemeClr val="dk1"/>
              </a:buClr>
              <a:buSzPts val="1100"/>
              <a:buFont typeface="Arial"/>
              <a:buNone/>
            </a:pPr>
            <a:r>
              <a:rPr b="1" lang="en" sz="2100">
                <a:solidFill>
                  <a:srgbClr val="004993"/>
                </a:solidFill>
                <a:latin typeface="Open Sans"/>
                <a:ea typeface="Open Sans"/>
                <a:cs typeface="Open Sans"/>
                <a:sym typeface="Open Sans"/>
              </a:rPr>
              <a:t>Använd våra mallar för att förespråka </a:t>
            </a:r>
            <a:endParaRPr b="1" sz="2100">
              <a:solidFill>
                <a:srgbClr val="004993"/>
              </a:solidFill>
              <a:latin typeface="Open Sans"/>
              <a:ea typeface="Open Sans"/>
              <a:cs typeface="Open Sans"/>
              <a:sym typeface="Open Sans"/>
            </a:endParaRPr>
          </a:p>
          <a:p>
            <a:pPr indent="0" lvl="0" marL="0" rtl="0" algn="ctr">
              <a:spcBef>
                <a:spcPts val="0"/>
              </a:spcBef>
              <a:spcAft>
                <a:spcPts val="0"/>
              </a:spcAft>
              <a:buClr>
                <a:schemeClr val="dk1"/>
              </a:buClr>
              <a:buSzPts val="1100"/>
              <a:buFont typeface="Arial"/>
              <a:buNone/>
            </a:pPr>
            <a:r>
              <a:rPr b="1" lang="en" sz="2100">
                <a:solidFill>
                  <a:srgbClr val="004993"/>
                </a:solidFill>
                <a:latin typeface="Open Sans"/>
                <a:ea typeface="Open Sans"/>
                <a:cs typeface="Open Sans"/>
                <a:sym typeface="Open Sans"/>
              </a:rPr>
              <a:t>öppen utbildning</a:t>
            </a:r>
            <a:endParaRPr b="1" sz="2100">
              <a:solidFill>
                <a:srgbClr val="004993"/>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3700"/>
              <a:buFont typeface="Arial"/>
              <a:buNone/>
            </a:pPr>
            <a:r>
              <a:t/>
            </a:r>
            <a:endParaRPr b="1" sz="2100">
              <a:solidFill>
                <a:srgbClr val="004993"/>
              </a:solidFill>
              <a:latin typeface="Open Sans"/>
              <a:ea typeface="Open Sans"/>
              <a:cs typeface="Open Sans"/>
              <a:sym typeface="Open Sans"/>
            </a:endParaRPr>
          </a:p>
        </p:txBody>
      </p:sp>
      <p:pic>
        <p:nvPicPr>
          <p:cNvPr id="61" name="Google Shape;61;p1"/>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62" name="Google Shape;62;p1"/>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1" name="Shape 151"/>
        <p:cNvGrpSpPr/>
        <p:nvPr/>
      </p:nvGrpSpPr>
      <p:grpSpPr>
        <a:xfrm>
          <a:off x="0" y="0"/>
          <a:ext cx="0" cy="0"/>
          <a:chOff x="0" y="0"/>
          <a:chExt cx="0" cy="0"/>
        </a:xfrm>
      </p:grpSpPr>
      <p:sp>
        <p:nvSpPr>
          <p:cNvPr id="152" name="Google Shape;152;p10"/>
          <p:cNvSpPr txBox="1"/>
          <p:nvPr/>
        </p:nvSpPr>
        <p:spPr>
          <a:xfrm>
            <a:off x="1907850" y="318675"/>
            <a:ext cx="5150100" cy="950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300"/>
              <a:buFont typeface="Arial"/>
              <a:buNone/>
            </a:pPr>
            <a:r>
              <a:rPr b="1" lang="en" sz="2600">
                <a:solidFill>
                  <a:srgbClr val="004993"/>
                </a:solidFill>
                <a:latin typeface="Open Sans"/>
                <a:ea typeface="Open Sans"/>
                <a:cs typeface="Open Sans"/>
                <a:sym typeface="Open Sans"/>
              </a:rPr>
              <a:t>Öppna lärresurser </a:t>
            </a:r>
            <a:r>
              <a:rPr b="1" i="0" lang="en" sz="2600" u="none" cap="none" strike="noStrike">
                <a:solidFill>
                  <a:srgbClr val="004993"/>
                </a:solidFill>
                <a:latin typeface="Open Sans"/>
                <a:ea typeface="Open Sans"/>
                <a:cs typeface="Open Sans"/>
                <a:sym typeface="Open Sans"/>
              </a:rPr>
              <a:t>(OER) ska vara:</a:t>
            </a:r>
            <a:endParaRPr b="1" i="0" sz="5300" u="none" cap="none" strike="noStrike">
              <a:solidFill>
                <a:srgbClr val="004993"/>
              </a:solidFill>
              <a:latin typeface="Open Sans"/>
              <a:ea typeface="Open Sans"/>
              <a:cs typeface="Open Sans"/>
              <a:sym typeface="Open Sans"/>
            </a:endParaRPr>
          </a:p>
        </p:txBody>
      </p:sp>
      <p:sp>
        <p:nvSpPr>
          <p:cNvPr id="153" name="Google Shape;153;p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54" name="Google Shape;154;p10"/>
          <p:cNvSpPr txBox="1"/>
          <p:nvPr/>
        </p:nvSpPr>
        <p:spPr>
          <a:xfrm>
            <a:off x="1907850" y="1512150"/>
            <a:ext cx="4972800" cy="1335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400"/>
              <a:buFont typeface="Arial"/>
              <a:buNone/>
            </a:pPr>
            <a:r>
              <a:rPr lang="en" sz="1600">
                <a:solidFill>
                  <a:srgbClr val="004993"/>
                </a:solidFill>
                <a:latin typeface="Open Sans"/>
                <a:ea typeface="Open Sans"/>
                <a:cs typeface="Open Sans"/>
                <a:sym typeface="Open Sans"/>
              </a:rPr>
              <a:t>”tillgängliga när som helst och var som helst för alla, inklusive personer med funktionsnedsättning och personer som kommer från marginaliserade eller missgynnade grupper.”</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300" u="none" cap="none" strike="noStrike">
              <a:solidFill>
                <a:srgbClr val="000000"/>
              </a:solidFill>
              <a:latin typeface="Arial"/>
              <a:ea typeface="Arial"/>
              <a:cs typeface="Arial"/>
              <a:sym typeface="Arial"/>
            </a:endParaRPr>
          </a:p>
        </p:txBody>
      </p:sp>
      <p:sp>
        <p:nvSpPr>
          <p:cNvPr id="155" name="Google Shape;155;p10"/>
          <p:cNvSpPr txBox="1"/>
          <p:nvPr/>
        </p:nvSpPr>
        <p:spPr>
          <a:xfrm>
            <a:off x="1907850" y="2943750"/>
            <a:ext cx="68106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Från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56" name="Google Shape;156;p10"/>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sng" cap="none" strike="noStrike">
                <a:solidFill>
                  <a:schemeClr val="hlink"/>
                </a:solidFill>
                <a:latin typeface="Open Sans"/>
                <a:ea typeface="Open Sans"/>
                <a:cs typeface="Open Sans"/>
                <a:sym typeface="Open Sans"/>
                <a:hlinkClick r:id="rId3"/>
              </a:rPr>
              <a:t>https://tinyurl.com/openedrec</a:t>
            </a:r>
            <a:r>
              <a:rPr b="0" i="0" lang="en"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pic>
        <p:nvPicPr>
          <p:cNvPr id="157" name="Google Shape;157;p10"/>
          <p:cNvPicPr preferRelativeResize="0"/>
          <p:nvPr/>
        </p:nvPicPr>
        <p:blipFill rotWithShape="1">
          <a:blip r:embed="rId4">
            <a:alphaModFix/>
          </a:blip>
          <a:srcRect b="0" l="0" r="0" t="0"/>
          <a:stretch/>
        </p:blipFill>
        <p:spPr>
          <a:xfrm>
            <a:off x="257506" y="267025"/>
            <a:ext cx="1341996" cy="1018801"/>
          </a:xfrm>
          <a:prstGeom prst="rect">
            <a:avLst/>
          </a:prstGeom>
          <a:noFill/>
          <a:ln>
            <a:noFill/>
          </a:ln>
        </p:spPr>
      </p:pic>
      <p:sp>
        <p:nvSpPr>
          <p:cNvPr id="158" name="Google Shape;158;p10"/>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59" name="Google Shape;159;p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60" name="Google Shape;160;p10"/>
          <p:cNvPicPr preferRelativeResize="0"/>
          <p:nvPr/>
        </p:nvPicPr>
        <p:blipFill rotWithShape="1">
          <a:blip r:embed="rId5">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4" name="Shape 164"/>
        <p:cNvGrpSpPr/>
        <p:nvPr/>
      </p:nvGrpSpPr>
      <p:grpSpPr>
        <a:xfrm>
          <a:off x="0" y="0"/>
          <a:ext cx="0" cy="0"/>
          <a:chOff x="0" y="0"/>
          <a:chExt cx="0" cy="0"/>
        </a:xfrm>
      </p:grpSpPr>
      <p:sp>
        <p:nvSpPr>
          <p:cNvPr id="165" name="Google Shape;165;p11"/>
          <p:cNvSpPr txBox="1"/>
          <p:nvPr/>
        </p:nvSpPr>
        <p:spPr>
          <a:xfrm>
            <a:off x="1908000" y="333975"/>
            <a:ext cx="4423200" cy="950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300"/>
              <a:buFont typeface="Arial"/>
              <a:buNone/>
            </a:pPr>
            <a:r>
              <a:rPr b="1" lang="en" sz="2600">
                <a:solidFill>
                  <a:srgbClr val="004993"/>
                </a:solidFill>
                <a:latin typeface="Open Sans"/>
                <a:ea typeface="Open Sans"/>
                <a:cs typeface="Open Sans"/>
                <a:sym typeface="Open Sans"/>
              </a:rPr>
              <a:t>Öppna lärresurser</a:t>
            </a:r>
            <a:r>
              <a:rPr b="1" i="0" lang="en" sz="2600" u="none" cap="none" strike="noStrike">
                <a:solidFill>
                  <a:srgbClr val="004993"/>
                </a:solidFill>
                <a:latin typeface="Open Sans"/>
                <a:ea typeface="Open Sans"/>
                <a:cs typeface="Open Sans"/>
                <a:sym typeface="Open Sans"/>
              </a:rPr>
              <a:t> </a:t>
            </a:r>
            <a:endParaRPr b="1" i="0" sz="2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1" i="0" lang="en" sz="2600" u="none" cap="none" strike="noStrike">
                <a:solidFill>
                  <a:srgbClr val="004993"/>
                </a:solidFill>
                <a:latin typeface="Open Sans"/>
                <a:ea typeface="Open Sans"/>
                <a:cs typeface="Open Sans"/>
                <a:sym typeface="Open Sans"/>
              </a:rPr>
              <a:t>(OER) </a:t>
            </a:r>
            <a:r>
              <a:rPr b="1" lang="en" sz="2600">
                <a:solidFill>
                  <a:srgbClr val="004993"/>
                </a:solidFill>
                <a:latin typeface="Open Sans"/>
                <a:ea typeface="Open Sans"/>
                <a:cs typeface="Open Sans"/>
                <a:sym typeface="Open Sans"/>
              </a:rPr>
              <a:t>kan</a:t>
            </a:r>
            <a:r>
              <a:rPr b="1" i="0" lang="en" sz="2600" u="none" cap="none" strike="noStrike">
                <a:solidFill>
                  <a:srgbClr val="004993"/>
                </a:solidFill>
                <a:latin typeface="Open Sans"/>
                <a:ea typeface="Open Sans"/>
                <a:cs typeface="Open Sans"/>
                <a:sym typeface="Open Sans"/>
              </a:rPr>
              <a:t>:</a:t>
            </a:r>
            <a:endParaRPr b="1" i="0" sz="5300" u="none" cap="none" strike="noStrike">
              <a:solidFill>
                <a:srgbClr val="004993"/>
              </a:solidFill>
              <a:latin typeface="Open Sans"/>
              <a:ea typeface="Open Sans"/>
              <a:cs typeface="Open Sans"/>
              <a:sym typeface="Open Sans"/>
            </a:endParaRPr>
          </a:p>
        </p:txBody>
      </p:sp>
      <p:sp>
        <p:nvSpPr>
          <p:cNvPr id="166" name="Google Shape;166;p1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67" name="Google Shape;167;p11"/>
          <p:cNvSpPr txBox="1"/>
          <p:nvPr/>
        </p:nvSpPr>
        <p:spPr>
          <a:xfrm>
            <a:off x="1908000" y="1485823"/>
            <a:ext cx="4743300" cy="14985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300"/>
              <a:buFont typeface="Arial"/>
              <a:buNone/>
            </a:pPr>
            <a:r>
              <a:rPr lang="en" sz="1600">
                <a:solidFill>
                  <a:srgbClr val="004993"/>
                </a:solidFill>
                <a:latin typeface="Open Sans"/>
                <a:ea typeface="Open Sans"/>
                <a:cs typeface="Open Sans"/>
                <a:sym typeface="Open Sans"/>
              </a:rPr>
              <a:t>”hjälpa till att tillgodose enskilda lärandes behov och effektivt främja jämställdhet mellan könen och uppmuntra till innovativa pedagogiska, didaktiska och metodologiska tillvägagångssätt.”</a:t>
            </a:r>
            <a:endParaRPr b="0"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400" u="none" cap="none" strike="noStrike">
              <a:solidFill>
                <a:srgbClr val="000000"/>
              </a:solidFill>
              <a:latin typeface="Arial"/>
              <a:ea typeface="Arial"/>
              <a:cs typeface="Arial"/>
              <a:sym typeface="Arial"/>
            </a:endParaRPr>
          </a:p>
        </p:txBody>
      </p:sp>
      <p:pic>
        <p:nvPicPr>
          <p:cNvPr id="168" name="Google Shape;168;p11"/>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69" name="Google Shape;169;p11"/>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70" name="Google Shape;170;p1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71" name="Google Shape;171;p11"/>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72" name="Google Shape;172;p11"/>
          <p:cNvSpPr txBox="1"/>
          <p:nvPr/>
        </p:nvSpPr>
        <p:spPr>
          <a:xfrm>
            <a:off x="1907850" y="2943750"/>
            <a:ext cx="68106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Från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73" name="Google Shape;173;p11"/>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sng" cap="none" strike="noStrike">
                <a:solidFill>
                  <a:schemeClr val="hlink"/>
                </a:solidFill>
                <a:latin typeface="Open Sans"/>
                <a:ea typeface="Open Sans"/>
                <a:cs typeface="Open Sans"/>
                <a:sym typeface="Open Sans"/>
                <a:hlinkClick r:id="rId5"/>
              </a:rPr>
              <a:t>https://tinyurl.com/openedrec</a:t>
            </a:r>
            <a:r>
              <a:rPr b="0" i="0" lang="en"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7" name="Shape 177"/>
        <p:cNvGrpSpPr/>
        <p:nvPr/>
      </p:nvGrpSpPr>
      <p:grpSpPr>
        <a:xfrm>
          <a:off x="0" y="0"/>
          <a:ext cx="0" cy="0"/>
          <a:chOff x="0" y="0"/>
          <a:chExt cx="0" cy="0"/>
        </a:xfrm>
      </p:grpSpPr>
      <p:sp>
        <p:nvSpPr>
          <p:cNvPr id="178" name="Google Shape;178;p12"/>
          <p:cNvSpPr txBox="1"/>
          <p:nvPr/>
        </p:nvSpPr>
        <p:spPr>
          <a:xfrm>
            <a:off x="1692594" y="198491"/>
            <a:ext cx="5637900" cy="1018800"/>
          </a:xfrm>
          <a:prstGeom prst="rect">
            <a:avLst/>
          </a:prstGeom>
          <a:noFill/>
          <a:ln>
            <a:noFill/>
          </a:ln>
        </p:spPr>
        <p:txBody>
          <a:bodyPr anchorCtr="0" anchor="t" bIns="74375" lIns="74375" spcFirstLastPara="1" rIns="74375" wrap="square" tIns="74375">
            <a:spAutoFit/>
          </a:bodyPr>
          <a:lstStyle/>
          <a:p>
            <a:pPr indent="0" lvl="0" marL="0" marR="0" rtl="0" algn="l">
              <a:lnSpc>
                <a:spcPct val="91000"/>
              </a:lnSpc>
              <a:spcBef>
                <a:spcPts val="3100"/>
              </a:spcBef>
              <a:spcAft>
                <a:spcPts val="3100"/>
              </a:spcAft>
              <a:buClr>
                <a:srgbClr val="000000"/>
              </a:buClr>
              <a:buSzPts val="1500"/>
              <a:buFont typeface="Arial"/>
              <a:buNone/>
            </a:pPr>
            <a:r>
              <a:rPr b="1" lang="en" sz="1800">
                <a:solidFill>
                  <a:srgbClr val="004993"/>
                </a:solidFill>
                <a:latin typeface="Open Sans"/>
                <a:ea typeface="Open Sans"/>
                <a:cs typeface="Open Sans"/>
                <a:sym typeface="Open Sans"/>
              </a:rPr>
              <a:t>Öppen utbildning</a:t>
            </a:r>
            <a:r>
              <a:rPr b="1" i="0" lang="en" sz="1800" u="none" cap="none" strike="noStrike">
                <a:solidFill>
                  <a:srgbClr val="004993"/>
                </a:solidFill>
                <a:latin typeface="Open Sans"/>
                <a:ea typeface="Open Sans"/>
                <a:cs typeface="Open Sans"/>
                <a:sym typeface="Open Sans"/>
              </a:rPr>
              <a:t> </a:t>
            </a:r>
            <a:r>
              <a:rPr b="1" i="0" lang="en" sz="1800" u="none" cap="none" strike="noStrike">
                <a:solidFill>
                  <a:srgbClr val="45BEDF"/>
                </a:solidFill>
                <a:latin typeface="Open Sans"/>
                <a:ea typeface="Open Sans"/>
                <a:cs typeface="Open Sans"/>
                <a:sym typeface="Open Sans"/>
              </a:rPr>
              <a:t>=</a:t>
            </a:r>
            <a:r>
              <a:rPr b="1" i="0" lang="en" sz="1800" u="none" cap="none" strike="noStrike">
                <a:solidFill>
                  <a:srgbClr val="004993"/>
                </a:solidFill>
                <a:latin typeface="Open Sans"/>
                <a:ea typeface="Open Sans"/>
                <a:cs typeface="Open Sans"/>
                <a:sym typeface="Open Sans"/>
              </a:rPr>
              <a:t> OER </a:t>
            </a:r>
            <a:r>
              <a:rPr b="1" i="0" lang="en" sz="2200" u="none" cap="none" strike="noStrike">
                <a:solidFill>
                  <a:srgbClr val="45BEDF"/>
                </a:solidFill>
                <a:latin typeface="Open Sans"/>
                <a:ea typeface="Open Sans"/>
                <a:cs typeface="Open Sans"/>
                <a:sym typeface="Open Sans"/>
              </a:rPr>
              <a:t>+</a:t>
            </a:r>
            <a:r>
              <a:rPr b="1" i="0" lang="en" sz="2200" u="none" cap="none" strike="noStrike">
                <a:solidFill>
                  <a:srgbClr val="004993"/>
                </a:solidFill>
                <a:latin typeface="Open Sans"/>
                <a:ea typeface="Open Sans"/>
                <a:cs typeface="Open Sans"/>
                <a:sym typeface="Open Sans"/>
              </a:rPr>
              <a:t> </a:t>
            </a:r>
            <a:r>
              <a:rPr b="1" lang="en" sz="1800">
                <a:solidFill>
                  <a:srgbClr val="004993"/>
                </a:solidFill>
                <a:latin typeface="Open Sans"/>
                <a:ea typeface="Open Sans"/>
                <a:cs typeface="Open Sans"/>
                <a:sym typeface="Open Sans"/>
              </a:rPr>
              <a:t>lämpliga pedagogiska metoder</a:t>
            </a:r>
            <a:r>
              <a:rPr b="1" i="0" lang="en" sz="1800" u="none" cap="none" strike="noStrike">
                <a:solidFill>
                  <a:srgbClr val="004993"/>
                </a:solidFill>
                <a:latin typeface="Open Sans"/>
                <a:ea typeface="Open Sans"/>
                <a:cs typeface="Open Sans"/>
                <a:sym typeface="Open Sans"/>
              </a:rPr>
              <a:t> </a:t>
            </a:r>
            <a:r>
              <a:rPr b="1" i="0" lang="en" sz="2200" u="none" cap="none" strike="noStrike">
                <a:solidFill>
                  <a:srgbClr val="45BEDF"/>
                </a:solidFill>
                <a:latin typeface="Open Sans"/>
                <a:ea typeface="Open Sans"/>
                <a:cs typeface="Open Sans"/>
                <a:sym typeface="Open Sans"/>
              </a:rPr>
              <a:t>+</a:t>
            </a:r>
            <a:r>
              <a:rPr b="1" i="0" lang="en" sz="2200" u="none" cap="none" strike="noStrike">
                <a:solidFill>
                  <a:srgbClr val="004993"/>
                </a:solidFill>
                <a:latin typeface="Open Sans"/>
                <a:ea typeface="Open Sans"/>
                <a:cs typeface="Open Sans"/>
                <a:sym typeface="Open Sans"/>
              </a:rPr>
              <a:t> </a:t>
            </a:r>
            <a:r>
              <a:rPr b="1" i="0" lang="en" sz="1800" u="none" cap="none" strike="noStrike">
                <a:solidFill>
                  <a:srgbClr val="004993"/>
                </a:solidFill>
                <a:latin typeface="Open Sans"/>
                <a:ea typeface="Open Sans"/>
                <a:cs typeface="Open Sans"/>
                <a:sym typeface="Open Sans"/>
              </a:rPr>
              <a:t>väl utformade lärandemål </a:t>
            </a:r>
            <a:r>
              <a:rPr b="1" i="0" lang="en" sz="2200" u="none" cap="none" strike="noStrike">
                <a:solidFill>
                  <a:srgbClr val="45BEDF"/>
                </a:solidFill>
                <a:latin typeface="Open Sans"/>
                <a:ea typeface="Open Sans"/>
                <a:cs typeface="Open Sans"/>
                <a:sym typeface="Open Sans"/>
              </a:rPr>
              <a:t>+</a:t>
            </a:r>
            <a:r>
              <a:rPr b="1" i="0" lang="en" sz="2200" u="none" cap="none" strike="noStrike">
                <a:solidFill>
                  <a:srgbClr val="004993"/>
                </a:solidFill>
                <a:latin typeface="Open Sans"/>
                <a:ea typeface="Open Sans"/>
                <a:cs typeface="Open Sans"/>
                <a:sym typeface="Open Sans"/>
              </a:rPr>
              <a:t> </a:t>
            </a:r>
            <a:r>
              <a:rPr b="1" i="0" lang="en" sz="1800" u="none" cap="none" strike="noStrike">
                <a:solidFill>
                  <a:srgbClr val="004993"/>
                </a:solidFill>
                <a:latin typeface="Open Sans"/>
                <a:ea typeface="Open Sans"/>
                <a:cs typeface="Open Sans"/>
                <a:sym typeface="Open Sans"/>
              </a:rPr>
              <a:t>mångfald av läraktiviteter </a:t>
            </a:r>
            <a:r>
              <a:rPr b="1" i="0" lang="en" sz="1800" u="none" cap="none" strike="noStrike">
                <a:solidFill>
                  <a:srgbClr val="45BEDF"/>
                </a:solidFill>
                <a:latin typeface="Open Sans"/>
                <a:ea typeface="Open Sans"/>
                <a:cs typeface="Open Sans"/>
                <a:sym typeface="Open Sans"/>
              </a:rPr>
              <a:t>=</a:t>
            </a:r>
            <a:endParaRPr b="1" i="0" sz="1800" u="none" cap="none" strike="noStrike">
              <a:solidFill>
                <a:srgbClr val="45BEDF"/>
              </a:solidFill>
              <a:latin typeface="Open Sans"/>
              <a:ea typeface="Open Sans"/>
              <a:cs typeface="Open Sans"/>
              <a:sym typeface="Open Sans"/>
            </a:endParaRPr>
          </a:p>
        </p:txBody>
      </p:sp>
      <p:sp>
        <p:nvSpPr>
          <p:cNvPr id="179" name="Google Shape;179;p1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80" name="Google Shape;180;p12"/>
          <p:cNvSpPr txBox="1"/>
          <p:nvPr/>
        </p:nvSpPr>
        <p:spPr>
          <a:xfrm>
            <a:off x="1755600" y="1459338"/>
            <a:ext cx="5511900" cy="16932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200"/>
              <a:buFont typeface="Arial"/>
              <a:buNone/>
            </a:pPr>
            <a:r>
              <a:rPr lang="en" sz="1500">
                <a:solidFill>
                  <a:srgbClr val="004993"/>
                </a:solidFill>
                <a:latin typeface="Open Sans"/>
                <a:ea typeface="Open Sans"/>
                <a:cs typeface="Open Sans"/>
                <a:sym typeface="Open Sans"/>
              </a:rPr>
              <a:t>”ett bredare utbud av innovativa pedagogiska alternativ för att engagera både lärare och lärande att bli mer aktiva deltagare i utbildningsprocesser och skapare av innehåll som medlemmar i mångsidiga och inkluderande kunskapssamhällen.”</a:t>
            </a:r>
            <a:endParaRPr b="0" i="0" sz="2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400" u="none" cap="none" strike="noStrike">
              <a:solidFill>
                <a:srgbClr val="000000"/>
              </a:solidFill>
              <a:latin typeface="Arial"/>
              <a:ea typeface="Arial"/>
              <a:cs typeface="Arial"/>
              <a:sym typeface="Arial"/>
            </a:endParaRPr>
          </a:p>
        </p:txBody>
      </p:sp>
      <p:pic>
        <p:nvPicPr>
          <p:cNvPr id="181" name="Google Shape;181;p12"/>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82" name="Google Shape;182;p12"/>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83" name="Google Shape;183;p1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84" name="Google Shape;184;p12"/>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85" name="Google Shape;185;p12"/>
          <p:cNvSpPr txBox="1"/>
          <p:nvPr/>
        </p:nvSpPr>
        <p:spPr>
          <a:xfrm>
            <a:off x="1907850" y="2943750"/>
            <a:ext cx="68106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Från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86" name="Google Shape;186;p12"/>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sng" cap="none" strike="noStrike">
                <a:solidFill>
                  <a:schemeClr val="hlink"/>
                </a:solidFill>
                <a:latin typeface="Open Sans"/>
                <a:ea typeface="Open Sans"/>
                <a:cs typeface="Open Sans"/>
                <a:sym typeface="Open Sans"/>
                <a:hlinkClick r:id="rId5"/>
              </a:rPr>
              <a:t>https://tinyurl.com/openedrec</a:t>
            </a:r>
            <a:r>
              <a:rPr b="0" i="0" lang="en"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0" name="Shape 190"/>
        <p:cNvGrpSpPr/>
        <p:nvPr/>
      </p:nvGrpSpPr>
      <p:grpSpPr>
        <a:xfrm>
          <a:off x="0" y="0"/>
          <a:ext cx="0" cy="0"/>
          <a:chOff x="0" y="0"/>
          <a:chExt cx="0" cy="0"/>
        </a:xfrm>
      </p:grpSpPr>
      <p:sp>
        <p:nvSpPr>
          <p:cNvPr id="191" name="Google Shape;191;p1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92" name="Google Shape;192;p13"/>
          <p:cNvSpPr txBox="1"/>
          <p:nvPr/>
        </p:nvSpPr>
        <p:spPr>
          <a:xfrm>
            <a:off x="2634100" y="856500"/>
            <a:ext cx="4930800" cy="1790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lang="en" sz="2400">
                <a:solidFill>
                  <a:srgbClr val="004993"/>
                </a:solidFill>
                <a:latin typeface="Open Sans"/>
                <a:ea typeface="Open Sans"/>
                <a:cs typeface="Open Sans"/>
                <a:sym typeface="Open Sans"/>
              </a:rPr>
              <a:t>Säkerställa varaktig åtkomst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1000"/>
              </a:spcAft>
              <a:buClr>
                <a:srgbClr val="000000"/>
              </a:buClr>
              <a:buSzPts val="1100"/>
              <a:buFont typeface="Arial"/>
              <a:buNone/>
            </a:pPr>
            <a:r>
              <a:rPr lang="en" sz="2400">
                <a:solidFill>
                  <a:srgbClr val="004993"/>
                </a:solidFill>
                <a:latin typeface="Open Sans"/>
                <a:ea typeface="Open Sans"/>
                <a:cs typeface="Open Sans"/>
                <a:sym typeface="Open Sans"/>
              </a:rPr>
              <a:t>Studenter har tillgång till lärresurserna även efter att de har slutfört sin kurs.</a:t>
            </a:r>
            <a:endParaRPr b="0" i="0" sz="2400" u="none" cap="none" strike="noStrike">
              <a:solidFill>
                <a:srgbClr val="000000"/>
              </a:solidFill>
              <a:latin typeface="Arial"/>
              <a:ea typeface="Arial"/>
              <a:cs typeface="Arial"/>
              <a:sym typeface="Arial"/>
            </a:endParaRPr>
          </a:p>
        </p:txBody>
      </p:sp>
      <p:sp>
        <p:nvSpPr>
          <p:cNvPr id="193" name="Google Shape;193;p1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94" name="Google Shape;194;p1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95" name="Google Shape;195;p1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196" name="Google Shape;196;p1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 name="Google Shape;197;p13"/>
          <p:cNvSpPr txBox="1"/>
          <p:nvPr/>
        </p:nvSpPr>
        <p:spPr>
          <a:xfrm>
            <a:off x="168025" y="1047150"/>
            <a:ext cx="22164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studenter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1" name="Shape 201"/>
        <p:cNvGrpSpPr/>
        <p:nvPr/>
      </p:nvGrpSpPr>
      <p:grpSpPr>
        <a:xfrm>
          <a:off x="0" y="0"/>
          <a:ext cx="0" cy="0"/>
          <a:chOff x="0" y="0"/>
          <a:chExt cx="0" cy="0"/>
        </a:xfrm>
      </p:grpSpPr>
      <p:sp>
        <p:nvSpPr>
          <p:cNvPr id="202" name="Google Shape;202;p1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03" name="Google Shape;203;p14"/>
          <p:cNvSpPr txBox="1"/>
          <p:nvPr/>
        </p:nvSpPr>
        <p:spPr>
          <a:xfrm>
            <a:off x="2596575" y="759625"/>
            <a:ext cx="50382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Stöda inkludering</a:t>
            </a:r>
            <a:r>
              <a:rPr b="0" i="0" lang="en" sz="2400" u="none" cap="none" strike="noStrike">
                <a:solidFill>
                  <a:srgbClr val="004993"/>
                </a:solidFill>
                <a:latin typeface="Open Sans"/>
                <a:ea typeface="Open Sans"/>
                <a:cs typeface="Open Sans"/>
                <a:sym typeface="Open Sans"/>
              </a:rPr>
              <a:t> </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OER kan anpassas för att återspegla studenters profiler och situation, samt tillgodose inkluderingsbehov på olika nivåer.</a:t>
            </a:r>
            <a:endParaRPr b="0" i="0" sz="2400" u="none" cap="none" strike="noStrike">
              <a:solidFill>
                <a:srgbClr val="000000"/>
              </a:solidFill>
              <a:latin typeface="Arial"/>
              <a:ea typeface="Arial"/>
              <a:cs typeface="Arial"/>
              <a:sym typeface="Arial"/>
            </a:endParaRPr>
          </a:p>
        </p:txBody>
      </p:sp>
      <p:sp>
        <p:nvSpPr>
          <p:cNvPr id="204" name="Google Shape;204;p1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05" name="Google Shape;205;p1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06" name="Google Shape;206;p1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07" name="Google Shape;207;p1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14"/>
          <p:cNvSpPr txBox="1"/>
          <p:nvPr/>
        </p:nvSpPr>
        <p:spPr>
          <a:xfrm>
            <a:off x="168025" y="1047150"/>
            <a:ext cx="22164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studenter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2" name="Shape 212"/>
        <p:cNvGrpSpPr/>
        <p:nvPr/>
      </p:nvGrpSpPr>
      <p:grpSpPr>
        <a:xfrm>
          <a:off x="0" y="0"/>
          <a:ext cx="0" cy="0"/>
          <a:chOff x="0" y="0"/>
          <a:chExt cx="0" cy="0"/>
        </a:xfrm>
      </p:grpSpPr>
      <p:sp>
        <p:nvSpPr>
          <p:cNvPr id="213" name="Google Shape;213;p1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14" name="Google Shape;214;p15"/>
          <p:cNvSpPr txBox="1"/>
          <p:nvPr/>
        </p:nvSpPr>
        <p:spPr>
          <a:xfrm>
            <a:off x="2611550" y="-2850"/>
            <a:ext cx="5008500" cy="3509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Främja diversifiering av lärande</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OER är tillgängliga var, när och hur ofta som helst (underskatta inte värdet av repetition!), och från en mängd olika enheter och format. OER stöder också icke-formella och mindre formella lärmiljöer.</a:t>
            </a:r>
            <a:endParaRPr b="0" i="0" sz="2400" u="none" cap="none" strike="noStrike">
              <a:solidFill>
                <a:srgbClr val="004993"/>
              </a:solidFill>
              <a:latin typeface="Open Sans"/>
              <a:ea typeface="Open Sans"/>
              <a:cs typeface="Open Sans"/>
              <a:sym typeface="Open Sans"/>
            </a:endParaRPr>
          </a:p>
        </p:txBody>
      </p:sp>
      <p:sp>
        <p:nvSpPr>
          <p:cNvPr id="215" name="Google Shape;215;p1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16" name="Google Shape;216;p1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17" name="Google Shape;217;p1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18" name="Google Shape;218;p1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p15"/>
          <p:cNvSpPr txBox="1"/>
          <p:nvPr/>
        </p:nvSpPr>
        <p:spPr>
          <a:xfrm>
            <a:off x="168025" y="1047150"/>
            <a:ext cx="22164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studenter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23" name="Shape 223"/>
        <p:cNvGrpSpPr/>
        <p:nvPr/>
      </p:nvGrpSpPr>
      <p:grpSpPr>
        <a:xfrm>
          <a:off x="0" y="0"/>
          <a:ext cx="0" cy="0"/>
          <a:chOff x="0" y="0"/>
          <a:chExt cx="0" cy="0"/>
        </a:xfrm>
      </p:grpSpPr>
      <p:sp>
        <p:nvSpPr>
          <p:cNvPr id="224" name="Google Shape;224;p1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25" name="Google Shape;225;p16"/>
          <p:cNvSpPr txBox="1"/>
          <p:nvPr/>
        </p:nvSpPr>
        <p:spPr>
          <a:xfrm>
            <a:off x="2611550" y="518725"/>
            <a:ext cx="47466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Främja livslångt lärande</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OER är tillgängliga för vem som helst, i alla åldrar, när man vill lära sig något nytt eller gå tillbaka till något för att fräscha upp minnet.</a:t>
            </a:r>
            <a:endParaRPr b="0" i="0" sz="2400" u="none" cap="none" strike="noStrike">
              <a:solidFill>
                <a:srgbClr val="000000"/>
              </a:solidFill>
              <a:latin typeface="Arial"/>
              <a:ea typeface="Arial"/>
              <a:cs typeface="Arial"/>
              <a:sym typeface="Arial"/>
            </a:endParaRPr>
          </a:p>
        </p:txBody>
      </p:sp>
      <p:sp>
        <p:nvSpPr>
          <p:cNvPr id="226" name="Google Shape;226;p1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27" name="Google Shape;227;p1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28" name="Google Shape;228;p1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29" name="Google Shape;229;p1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16"/>
          <p:cNvSpPr txBox="1"/>
          <p:nvPr/>
        </p:nvSpPr>
        <p:spPr>
          <a:xfrm>
            <a:off x="168025" y="1047150"/>
            <a:ext cx="22164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studenter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4" name="Shape 234"/>
        <p:cNvGrpSpPr/>
        <p:nvPr/>
      </p:nvGrpSpPr>
      <p:grpSpPr>
        <a:xfrm>
          <a:off x="0" y="0"/>
          <a:ext cx="0" cy="0"/>
          <a:chOff x="0" y="0"/>
          <a:chExt cx="0" cy="0"/>
        </a:xfrm>
      </p:grpSpPr>
      <p:sp>
        <p:nvSpPr>
          <p:cNvPr id="235" name="Google Shape;235;p1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36" name="Google Shape;236;p17"/>
          <p:cNvSpPr txBox="1"/>
          <p:nvPr/>
        </p:nvSpPr>
        <p:spPr>
          <a:xfrm>
            <a:off x="2611550" y="652825"/>
            <a:ext cx="50883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Spara i kostnader</a:t>
            </a:r>
            <a:br>
              <a:rPr b="1" i="0" lang="en" sz="24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Höga priser kan leda till att studenter använder äldre versioner av vissa publikationer; med OER är detta inget problem.</a:t>
            </a:r>
            <a:endParaRPr b="0" i="0" sz="2000" u="none" cap="none" strike="noStrike">
              <a:solidFill>
                <a:srgbClr val="000000"/>
              </a:solidFill>
              <a:latin typeface="Arial"/>
              <a:ea typeface="Arial"/>
              <a:cs typeface="Arial"/>
              <a:sym typeface="Arial"/>
            </a:endParaRPr>
          </a:p>
        </p:txBody>
      </p:sp>
      <p:sp>
        <p:nvSpPr>
          <p:cNvPr id="237" name="Google Shape;237;p1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38" name="Google Shape;238;p1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39" name="Google Shape;239;p1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40" name="Google Shape;240;p1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p17"/>
          <p:cNvSpPr txBox="1"/>
          <p:nvPr/>
        </p:nvSpPr>
        <p:spPr>
          <a:xfrm>
            <a:off x="168025" y="1047150"/>
            <a:ext cx="22164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studenter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5" name="Shape 245"/>
        <p:cNvGrpSpPr/>
        <p:nvPr/>
      </p:nvGrpSpPr>
      <p:grpSpPr>
        <a:xfrm>
          <a:off x="0" y="0"/>
          <a:ext cx="0" cy="0"/>
          <a:chOff x="0" y="0"/>
          <a:chExt cx="0" cy="0"/>
        </a:xfrm>
      </p:grpSpPr>
      <p:sp>
        <p:nvSpPr>
          <p:cNvPr id="246" name="Google Shape;246;p1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47" name="Google Shape;247;p18"/>
          <p:cNvSpPr txBox="1"/>
          <p:nvPr/>
        </p:nvSpPr>
        <p:spPr>
          <a:xfrm>
            <a:off x="2626300" y="518725"/>
            <a:ext cx="50085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Förbättra inlärningsmöjligheterna:</a:t>
            </a:r>
            <a:br>
              <a:rPr b="1" i="0" lang="en" sz="24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Studenter som använder OER gör det lika bra, eller bättre, än de som använder traditionella material.</a:t>
            </a:r>
            <a:endParaRPr b="0" i="0" sz="2000" u="none" cap="none" strike="noStrike">
              <a:solidFill>
                <a:srgbClr val="000000"/>
              </a:solidFill>
              <a:latin typeface="Arial"/>
              <a:ea typeface="Arial"/>
              <a:cs typeface="Arial"/>
              <a:sym typeface="Arial"/>
            </a:endParaRPr>
          </a:p>
        </p:txBody>
      </p:sp>
      <p:sp>
        <p:nvSpPr>
          <p:cNvPr id="248" name="Google Shape;248;p1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9" name="Google Shape;249;p1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50" name="Google Shape;250;p1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51" name="Google Shape;251;p1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p18"/>
          <p:cNvSpPr txBox="1"/>
          <p:nvPr/>
        </p:nvSpPr>
        <p:spPr>
          <a:xfrm>
            <a:off x="168025" y="1047150"/>
            <a:ext cx="22164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studenter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6" name="Shape 256"/>
        <p:cNvGrpSpPr/>
        <p:nvPr/>
      </p:nvGrpSpPr>
      <p:grpSpPr>
        <a:xfrm>
          <a:off x="0" y="0"/>
          <a:ext cx="0" cy="0"/>
          <a:chOff x="0" y="0"/>
          <a:chExt cx="0" cy="0"/>
        </a:xfrm>
      </p:grpSpPr>
      <p:sp>
        <p:nvSpPr>
          <p:cNvPr id="257" name="Google Shape;257;p1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58" name="Google Shape;258;p19"/>
          <p:cNvSpPr txBox="1"/>
          <p:nvPr/>
        </p:nvSpPr>
        <p:spPr>
          <a:xfrm>
            <a:off x="2622275" y="601375"/>
            <a:ext cx="48843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Säkerställa beredskap</a:t>
            </a:r>
            <a:br>
              <a:rPr b="1" i="0" lang="en" sz="24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kan vara tillgänglig redan från början av kurserna, vilket gör att studenterna genast kan börja arbeta med dem.</a:t>
            </a:r>
            <a:endParaRPr b="0" i="0" sz="2000" u="none" cap="none" strike="noStrike">
              <a:solidFill>
                <a:srgbClr val="000000"/>
              </a:solidFill>
              <a:latin typeface="Arial"/>
              <a:ea typeface="Arial"/>
              <a:cs typeface="Arial"/>
              <a:sym typeface="Arial"/>
            </a:endParaRPr>
          </a:p>
        </p:txBody>
      </p:sp>
      <p:sp>
        <p:nvSpPr>
          <p:cNvPr id="259" name="Google Shape;259;p1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60" name="Google Shape;260;p1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61" name="Google Shape;261;p1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62" name="Google Shape;262;p1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p19"/>
          <p:cNvSpPr txBox="1"/>
          <p:nvPr/>
        </p:nvSpPr>
        <p:spPr>
          <a:xfrm>
            <a:off x="168025" y="1047150"/>
            <a:ext cx="22164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studenter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2"/>
          <p:cNvSpPr txBox="1"/>
          <p:nvPr/>
        </p:nvSpPr>
        <p:spPr>
          <a:xfrm>
            <a:off x="325175" y="252850"/>
            <a:ext cx="6990600" cy="373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900">
                <a:solidFill>
                  <a:srgbClr val="004993"/>
                </a:solidFill>
                <a:latin typeface="Open Sans"/>
                <a:ea typeface="Open Sans"/>
                <a:cs typeface="Open Sans"/>
                <a:sym typeface="Open Sans"/>
              </a:rPr>
              <a:t>Välkommen till denna verktygslåda för Open Education Benefits! </a:t>
            </a:r>
            <a:r>
              <a:rPr b="0" i="0" lang="en" sz="900" u="none" cap="none" strike="noStrike">
                <a:solidFill>
                  <a:srgbClr val="004993"/>
                </a:solidFill>
                <a:latin typeface="Open Sans"/>
                <a:ea typeface="Open Sans"/>
                <a:cs typeface="Open Sans"/>
                <a:sym typeface="Open Sans"/>
              </a:rPr>
              <a:t>Det är en uppsättning verktyg (bilder, broschyrer och kort) som utarbetats av</a:t>
            </a:r>
            <a:r>
              <a:rPr lang="en" sz="900">
                <a:solidFill>
                  <a:srgbClr val="004993"/>
                </a:solidFill>
                <a:latin typeface="Open Sans"/>
                <a:ea typeface="Open Sans"/>
                <a:cs typeface="Open Sans"/>
                <a:sym typeface="Open Sans"/>
              </a:rPr>
              <a:t> </a:t>
            </a:r>
            <a:r>
              <a:rPr b="0" i="0" lang="en" sz="900" u="sng" cap="none" strike="noStrike">
                <a:solidFill>
                  <a:schemeClr val="hlink"/>
                </a:solidFill>
                <a:latin typeface="Open Sans"/>
                <a:ea typeface="Open Sans"/>
                <a:cs typeface="Open Sans"/>
                <a:sym typeface="Open Sans"/>
                <a:hlinkClick r:id="rId3"/>
              </a:rPr>
              <a:t>The European Network of Open Education Librarians</a:t>
            </a:r>
            <a:r>
              <a:rPr b="0" i="0" lang="en" sz="900" u="none" cap="none" strike="noStrike">
                <a:solidFill>
                  <a:srgbClr val="004993"/>
                </a:solidFill>
                <a:latin typeface="Open Sans"/>
                <a:ea typeface="Open Sans"/>
                <a:cs typeface="Open Sans"/>
                <a:sym typeface="Open Sans"/>
              </a:rPr>
              <a:t> (ENOEL). </a:t>
            </a:r>
            <a:r>
              <a:rPr lang="en" sz="900">
                <a:solidFill>
                  <a:srgbClr val="004993"/>
                </a:solidFill>
                <a:latin typeface="Open Sans"/>
                <a:ea typeface="Open Sans"/>
                <a:cs typeface="Open Sans"/>
                <a:sym typeface="Open Sans"/>
              </a:rPr>
              <a:t>Verktygslådan syfte är att öka medvetenheten om vikten av öppen utbildning och visar på fördelar för studenter, lärare, institutioner, samhället och bibliotekarier.</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lang="en" sz="800">
                <a:solidFill>
                  <a:srgbClr val="004993"/>
                </a:solidFill>
                <a:latin typeface="Open Sans"/>
                <a:ea typeface="Open Sans"/>
                <a:cs typeface="Open Sans"/>
                <a:sym typeface="Open Sans"/>
              </a:rPr>
              <a:t>Denna bildserie innehåller </a:t>
            </a:r>
            <a:r>
              <a:rPr b="1" i="0" lang="en" sz="800" u="none" cap="none" strike="noStrike">
                <a:solidFill>
                  <a:srgbClr val="004993"/>
                </a:solidFill>
                <a:latin typeface="Open Sans"/>
                <a:ea typeface="Open Sans"/>
                <a:cs typeface="Open Sans"/>
                <a:sym typeface="Open Sans"/>
              </a:rPr>
              <a:t>kort</a:t>
            </a:r>
            <a:r>
              <a:rPr b="0" i="0" lang="en" sz="800" u="none" cap="none" strike="noStrike">
                <a:solidFill>
                  <a:srgbClr val="004993"/>
                </a:solidFill>
                <a:latin typeface="Open Sans"/>
                <a:ea typeface="Open Sans"/>
                <a:cs typeface="Open Sans"/>
                <a:sym typeface="Open Sans"/>
              </a:rPr>
              <a:t>.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800" u="none" cap="none" strike="noStrike">
                <a:solidFill>
                  <a:srgbClr val="004993"/>
                </a:solidFill>
                <a:latin typeface="Open Sans"/>
                <a:ea typeface="Open Sans"/>
                <a:cs typeface="Open Sans"/>
                <a:sym typeface="Open Sans"/>
              </a:rPr>
              <a:t>*</a:t>
            </a:r>
            <a:r>
              <a:rPr lang="en" sz="800">
                <a:solidFill>
                  <a:srgbClr val="004993"/>
                </a:solidFill>
                <a:latin typeface="Open Sans"/>
                <a:ea typeface="Open Sans"/>
                <a:cs typeface="Open Sans"/>
                <a:sym typeface="Open Sans"/>
              </a:rPr>
              <a:t>bilderna är </a:t>
            </a:r>
            <a:r>
              <a:rPr lang="en" sz="800">
                <a:solidFill>
                  <a:srgbClr val="004993"/>
                </a:solidFill>
                <a:latin typeface="Open Sans"/>
                <a:ea typeface="Open Sans"/>
                <a:cs typeface="Open Sans"/>
                <a:sym typeface="Open Sans"/>
              </a:rPr>
              <a:t>dimensionerade</a:t>
            </a:r>
            <a:r>
              <a:rPr lang="en" sz="800">
                <a:solidFill>
                  <a:srgbClr val="004993"/>
                </a:solidFill>
                <a:latin typeface="Open Sans"/>
                <a:ea typeface="Open Sans"/>
                <a:cs typeface="Open Sans"/>
                <a:sym typeface="Open Sans"/>
              </a:rPr>
              <a:t> som kort för att säkerställa att de visas rätt när du använder sociala medier. Du kan ladda ner varje bild separat som en jpg-bild.</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 sz="800">
                <a:solidFill>
                  <a:srgbClr val="004993"/>
                </a:solidFill>
                <a:latin typeface="Open Sans"/>
                <a:ea typeface="Open Sans"/>
                <a:cs typeface="Open Sans"/>
                <a:sym typeface="Open Sans"/>
              </a:rPr>
              <a:t>Du kan använda mallarna direkt som de är eller anpassa dem enligt dina specifika behov.</a:t>
            </a:r>
            <a:endParaRPr b="1"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 sz="800">
                <a:solidFill>
                  <a:srgbClr val="004993"/>
                </a:solidFill>
                <a:latin typeface="Open Sans"/>
                <a:ea typeface="Open Sans"/>
                <a:cs typeface="Open Sans"/>
                <a:sym typeface="Open Sans"/>
              </a:rPr>
              <a:t>När du använder mallen utan anpassning</a:t>
            </a:r>
            <a:r>
              <a:rPr b="1" i="0" lang="en" sz="800" u="none" cap="none" strike="noStrike">
                <a:solidFill>
                  <a:srgbClr val="004993"/>
                </a:solidFill>
                <a:latin typeface="Open Sans"/>
                <a:ea typeface="Open Sans"/>
                <a:cs typeface="Open Sans"/>
                <a:sym typeface="Open Sans"/>
              </a:rPr>
              <a:t>, </a:t>
            </a:r>
            <a:r>
              <a:rPr lang="en" sz="800">
                <a:solidFill>
                  <a:srgbClr val="004993"/>
                </a:solidFill>
                <a:latin typeface="Open Sans"/>
                <a:ea typeface="Open Sans"/>
                <a:cs typeface="Open Sans"/>
                <a:sym typeface="Open Sans"/>
              </a:rPr>
              <a:t>laddar du helt enkelt ner hela bildserien eller en enskild bild som du vill använda.</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 sz="800">
                <a:solidFill>
                  <a:srgbClr val="004993"/>
                </a:solidFill>
                <a:latin typeface="Open Sans"/>
                <a:ea typeface="Open Sans"/>
                <a:cs typeface="Open Sans"/>
                <a:sym typeface="Open Sans"/>
              </a:rPr>
              <a:t>Om du vill anpassa mallen enligt dina behov behöver du:</a:t>
            </a:r>
            <a:endParaRPr b="1" i="0" sz="800" u="none" cap="none" strike="noStrike">
              <a:solidFill>
                <a:srgbClr val="004993"/>
              </a:solidFill>
              <a:latin typeface="Open Sans"/>
              <a:ea typeface="Open Sans"/>
              <a:cs typeface="Open Sans"/>
              <a:sym typeface="Open Sans"/>
            </a:endParaRPr>
          </a:p>
          <a:p>
            <a:pPr indent="-279400" lvl="0" marL="457200" rtl="0" algn="l">
              <a:spcBef>
                <a:spcPts val="0"/>
              </a:spcBef>
              <a:spcAft>
                <a:spcPts val="0"/>
              </a:spcAft>
              <a:buClr>
                <a:srgbClr val="004993"/>
              </a:buClr>
              <a:buSzPts val="800"/>
              <a:buFont typeface="Open Sans"/>
              <a:buChar char="-"/>
            </a:pPr>
            <a:r>
              <a:rPr lang="en" sz="800">
                <a:solidFill>
                  <a:srgbClr val="004993"/>
                </a:solidFill>
                <a:latin typeface="Open Sans"/>
                <a:ea typeface="Open Sans"/>
                <a:cs typeface="Open Sans"/>
                <a:sym typeface="Open Sans"/>
              </a:rPr>
              <a:t>Ladda ner ett verktyg du vill använda</a:t>
            </a:r>
            <a:endParaRPr sz="800">
              <a:solidFill>
                <a:srgbClr val="004993"/>
              </a:solidFill>
              <a:latin typeface="Open Sans"/>
              <a:ea typeface="Open Sans"/>
              <a:cs typeface="Open Sans"/>
              <a:sym typeface="Open Sans"/>
            </a:endParaRPr>
          </a:p>
          <a:p>
            <a:pPr indent="-279400" lvl="0" marL="457200" marR="0" rtl="0" algn="l">
              <a:lnSpc>
                <a:spcPct val="115000"/>
              </a:lnSpc>
              <a:spcBef>
                <a:spcPts val="0"/>
              </a:spcBef>
              <a:spcAft>
                <a:spcPts val="0"/>
              </a:spcAft>
              <a:buClr>
                <a:srgbClr val="004993"/>
              </a:buClr>
              <a:buSzPts val="800"/>
              <a:buFont typeface="Open Sans"/>
              <a:buChar char="-"/>
            </a:pPr>
            <a:r>
              <a:rPr lang="en" sz="800">
                <a:solidFill>
                  <a:srgbClr val="004993"/>
                </a:solidFill>
                <a:latin typeface="Open Sans"/>
                <a:ea typeface="Open Sans"/>
                <a:cs typeface="Open Sans"/>
                <a:sym typeface="Open Sans"/>
              </a:rPr>
              <a:t>Anpassa den för dina behov (lägg till din organisations logotyp och gör andra önskade förändringar)</a:t>
            </a:r>
            <a:endParaRPr b="0" i="0" sz="800" u="none" cap="none" strike="noStrike">
              <a:solidFill>
                <a:srgbClr val="004993"/>
              </a:solidFill>
              <a:latin typeface="Open Sans"/>
              <a:ea typeface="Open Sans"/>
              <a:cs typeface="Open Sans"/>
              <a:sym typeface="Open Sans"/>
            </a:endParaRPr>
          </a:p>
          <a:p>
            <a:pPr indent="-279400" lvl="0" marL="457200" marR="0" rtl="0" algn="l">
              <a:lnSpc>
                <a:spcPct val="115000"/>
              </a:lnSpc>
              <a:spcBef>
                <a:spcPts val="0"/>
              </a:spcBef>
              <a:spcAft>
                <a:spcPts val="0"/>
              </a:spcAft>
              <a:buClr>
                <a:srgbClr val="004993"/>
              </a:buClr>
              <a:buSzPts val="800"/>
              <a:buFont typeface="Open Sans"/>
              <a:buChar char="-"/>
            </a:pPr>
            <a:r>
              <a:rPr lang="en" sz="800">
                <a:solidFill>
                  <a:srgbClr val="004993"/>
                </a:solidFill>
                <a:latin typeface="Open Sans"/>
                <a:ea typeface="Open Sans"/>
                <a:cs typeface="Open Sans"/>
                <a:sym typeface="Open Sans"/>
              </a:rPr>
              <a:t>Se till att den anpassade versionen har en anteckning som säger: "Detta arbete är en omarbetning av [namnet på filen (till exempel Swedish_3. OE benefits - ENOEL </a:t>
            </a:r>
            <a:r>
              <a:rPr b="0" i="0" lang="en" sz="800" u="none" cap="none" strike="noStrike">
                <a:solidFill>
                  <a:srgbClr val="004993"/>
                </a:solidFill>
                <a:latin typeface="Open Sans"/>
                <a:ea typeface="Open Sans"/>
                <a:cs typeface="Open Sans"/>
                <a:sym typeface="Open Sans"/>
              </a:rPr>
              <a:t>cards)] [länk till </a:t>
            </a:r>
            <a:r>
              <a:rPr lang="en" sz="800">
                <a:solidFill>
                  <a:srgbClr val="004993"/>
                </a:solidFill>
                <a:latin typeface="Open Sans"/>
                <a:ea typeface="Open Sans"/>
                <a:cs typeface="Open Sans"/>
                <a:sym typeface="Open Sans"/>
              </a:rPr>
              <a:t>originalkällan</a:t>
            </a:r>
            <a:r>
              <a:rPr b="0" i="0" lang="en" sz="800" u="none" cap="none" strike="noStrike">
                <a:solidFill>
                  <a:srgbClr val="004993"/>
                </a:solidFill>
                <a:latin typeface="Open Sans"/>
                <a:ea typeface="Open Sans"/>
                <a:cs typeface="Open Sans"/>
                <a:sym typeface="Open Sans"/>
              </a:rPr>
              <a:t>: </a:t>
            </a:r>
            <a:r>
              <a:rPr b="0" i="0" lang="en" sz="800" u="sng" cap="none" strike="noStrike">
                <a:solidFill>
                  <a:schemeClr val="accent5"/>
                </a:solidFill>
                <a:latin typeface="Open Sans"/>
                <a:ea typeface="Open Sans"/>
                <a:cs typeface="Open Sans"/>
                <a:sym typeface="Open Sans"/>
                <a:hlinkClick r:id="rId4">
                  <a:extLst>
                    <a:ext uri="{A12FA001-AC4F-418D-AE19-62706E023703}">
                      <ahyp:hlinkClr val="tx"/>
                    </a:ext>
                  </a:extLst>
                </a:hlinkClick>
              </a:rPr>
              <a:t>https://zenodo.org/doi/10.5281/zenodo.5568482</a:t>
            </a:r>
            <a:r>
              <a:rPr b="0" i="0" lang="en" sz="800" u="none" cap="none" strike="noStrike">
                <a:solidFill>
                  <a:srgbClr val="004993"/>
                </a:solidFill>
                <a:latin typeface="Open Sans"/>
                <a:ea typeface="Open Sans"/>
                <a:cs typeface="Open Sans"/>
                <a:sym typeface="Open Sans"/>
              </a:rPr>
              <a:t>] by </a:t>
            </a:r>
            <a:r>
              <a:rPr b="0" i="0" lang="en" sz="8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SPARC EUROPE</a:t>
            </a:r>
            <a:r>
              <a:rPr b="0" i="0" lang="en" sz="800" u="none" cap="none" strike="noStrike">
                <a:solidFill>
                  <a:srgbClr val="004993"/>
                </a:solidFill>
                <a:latin typeface="Open Sans"/>
                <a:ea typeface="Open Sans"/>
                <a:cs typeface="Open Sans"/>
                <a:sym typeface="Open Sans"/>
              </a:rPr>
              <a:t> (ENOEL), </a:t>
            </a:r>
            <a:r>
              <a:rPr b="0" i="0" lang="en" sz="8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CC BY</a:t>
            </a:r>
            <a:r>
              <a:rPr b="0" i="0" lang="en" sz="800" u="none" cap="none" strike="noStrike">
                <a:solidFill>
                  <a:srgbClr val="004993"/>
                </a:solidFill>
                <a:latin typeface="Open Sans"/>
                <a:ea typeface="Open Sans"/>
                <a:cs typeface="Open Sans"/>
                <a:sym typeface="Open Sans"/>
              </a:rPr>
              <a:t>.</a:t>
            </a:r>
            <a:r>
              <a:rPr b="0" i="0" lang="en" sz="700" u="none" cap="none" strike="noStrike">
                <a:solidFill>
                  <a:srgbClr val="004993"/>
                </a:solidFill>
                <a:latin typeface="Open Sans"/>
                <a:ea typeface="Open Sans"/>
                <a:cs typeface="Open Sans"/>
                <a:sym typeface="Open Sans"/>
              </a:rPr>
              <a:t>” </a:t>
            </a:r>
            <a:endParaRPr b="0" i="0" sz="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800">
                <a:solidFill>
                  <a:srgbClr val="004993"/>
                </a:solidFill>
                <a:latin typeface="Open Sans"/>
                <a:ea typeface="Open Sans"/>
                <a:cs typeface="Open Sans"/>
                <a:sym typeface="Open Sans"/>
              </a:rPr>
              <a:t>Nedan finner du en kort beskrivning av hur kortleken är organiserad och förslag på användningsområden för enskilda bilder. Dessa är endast förslag; vi uppmuntrar dig att välja och vraka och skapa verktyg som är skräddarsydda för dina behov</a:t>
            </a:r>
            <a:r>
              <a:rPr b="0" i="0" lang="en" sz="800" u="none" cap="none" strike="noStrike">
                <a:solidFill>
                  <a:srgbClr val="004993"/>
                </a:solidFill>
                <a:latin typeface="Open Sans"/>
                <a:ea typeface="Open Sans"/>
                <a:cs typeface="Open Sans"/>
                <a:sym typeface="Open Sans"/>
              </a:rPr>
              <a:t>.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 sz="800">
                <a:solidFill>
                  <a:srgbClr val="004993"/>
                </a:solidFill>
                <a:latin typeface="Open Sans"/>
                <a:ea typeface="Open Sans"/>
                <a:cs typeface="Open Sans"/>
                <a:sym typeface="Open Sans"/>
              </a:rPr>
              <a:t>Bild </a:t>
            </a:r>
            <a:r>
              <a:rPr b="1" i="0" lang="en" sz="800" u="none" cap="none" strike="noStrike">
                <a:solidFill>
                  <a:srgbClr val="004993"/>
                </a:solidFill>
                <a:latin typeface="Open Sans"/>
                <a:ea typeface="Open Sans"/>
                <a:cs typeface="Open Sans"/>
                <a:sym typeface="Open Sans"/>
              </a:rPr>
              <a:t>3</a:t>
            </a:r>
            <a:r>
              <a:rPr b="0" i="0" lang="en" sz="800" u="none" cap="none" strike="noStrike">
                <a:solidFill>
                  <a:srgbClr val="004993"/>
                </a:solidFill>
                <a:latin typeface="Open Sans"/>
                <a:ea typeface="Open Sans"/>
                <a:cs typeface="Open Sans"/>
                <a:sym typeface="Open Sans"/>
              </a:rPr>
              <a:t> ger dig ett exempel på hur mallen kan anpassas, inklusive placeringen av din organisations logotyp och attributionsförklaringen.</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 sz="800">
                <a:solidFill>
                  <a:srgbClr val="004993"/>
                </a:solidFill>
                <a:latin typeface="Open Sans"/>
                <a:ea typeface="Open Sans"/>
                <a:cs typeface="Open Sans"/>
                <a:sym typeface="Open Sans"/>
              </a:rPr>
              <a:t>Bilder </a:t>
            </a:r>
            <a:r>
              <a:rPr b="1" i="0" lang="en" sz="800" u="none" cap="none" strike="noStrike">
                <a:solidFill>
                  <a:srgbClr val="004993"/>
                </a:solidFill>
                <a:latin typeface="Open Sans"/>
                <a:ea typeface="Open Sans"/>
                <a:cs typeface="Open Sans"/>
                <a:sym typeface="Open Sans"/>
              </a:rPr>
              <a:t>4-12 </a:t>
            </a:r>
            <a:r>
              <a:rPr lang="en" sz="800">
                <a:solidFill>
                  <a:srgbClr val="004993"/>
                </a:solidFill>
                <a:latin typeface="Open Sans"/>
                <a:ea typeface="Open Sans"/>
                <a:cs typeface="Open Sans"/>
                <a:sym typeface="Open Sans"/>
              </a:rPr>
              <a:t>kan användas som "teasers"; de ställer grundläggande frågor och anger grunderna för Open Educational Resources (OER). Du kan använda dem som ett intro i din presentation för att locka till nyfikenhet</a:t>
            </a:r>
            <a:r>
              <a:rPr b="0" i="0" lang="en" sz="800" u="none" cap="none" strike="noStrike">
                <a:solidFill>
                  <a:srgbClr val="004993"/>
                </a:solidFill>
                <a:latin typeface="Open Sans"/>
                <a:ea typeface="Open Sans"/>
                <a:cs typeface="Open Sans"/>
                <a:sym typeface="Open Sans"/>
              </a:rPr>
              <a:t>.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 sz="800">
                <a:solidFill>
                  <a:srgbClr val="004993"/>
                </a:solidFill>
                <a:latin typeface="Open Sans"/>
                <a:ea typeface="Open Sans"/>
                <a:cs typeface="Open Sans"/>
                <a:sym typeface="Open Sans"/>
              </a:rPr>
              <a:t>Bilder </a:t>
            </a:r>
            <a:r>
              <a:rPr b="1" i="0" lang="en" sz="800" u="none" cap="none" strike="noStrike">
                <a:solidFill>
                  <a:srgbClr val="004993"/>
                </a:solidFill>
                <a:latin typeface="Open Sans"/>
                <a:ea typeface="Open Sans"/>
                <a:cs typeface="Open Sans"/>
                <a:sym typeface="Open Sans"/>
              </a:rPr>
              <a:t>13-63 </a:t>
            </a:r>
            <a:r>
              <a:rPr b="0" i="0" lang="en" sz="800" u="none" cap="none" strike="noStrike">
                <a:solidFill>
                  <a:srgbClr val="004993"/>
                </a:solidFill>
                <a:latin typeface="Open Sans"/>
                <a:ea typeface="Open Sans"/>
                <a:cs typeface="Open Sans"/>
                <a:sym typeface="Open Sans"/>
              </a:rPr>
              <a:t>visar OE-fördelar för fem olika intressenter: studenter (gul bakgrund), lärare (orange bakgrund), institutioner (turkos bakgrund), alla (vit bakgrund) och för bibliotekarier (blå bakgrund). Du kan använda dem för att rikta dig till specifika grupper.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7" name="Shape 267"/>
        <p:cNvGrpSpPr/>
        <p:nvPr/>
      </p:nvGrpSpPr>
      <p:grpSpPr>
        <a:xfrm>
          <a:off x="0" y="0"/>
          <a:ext cx="0" cy="0"/>
          <a:chOff x="0" y="0"/>
          <a:chExt cx="0" cy="0"/>
        </a:xfrm>
      </p:grpSpPr>
      <p:sp>
        <p:nvSpPr>
          <p:cNvPr id="268" name="Google Shape;268;p20"/>
          <p:cNvSpPr txBox="1"/>
          <p:nvPr/>
        </p:nvSpPr>
        <p:spPr>
          <a:xfrm>
            <a:off x="2611550" y="513125"/>
            <a:ext cx="50085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Förbättra kvaliteten</a:t>
            </a:r>
            <a:br>
              <a:rPr b="1" i="0" lang="en" sz="24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möjliggör kvalitetsförbättring, kontinuerliga uppdateringar och snabb spridning, vilket säkerställer att informationen är aktuell.</a:t>
            </a:r>
            <a:endParaRPr b="0" i="0" sz="2000" u="none" cap="none" strike="noStrike">
              <a:solidFill>
                <a:srgbClr val="000000"/>
              </a:solidFill>
              <a:latin typeface="Arial"/>
              <a:ea typeface="Arial"/>
              <a:cs typeface="Arial"/>
              <a:sym typeface="Arial"/>
            </a:endParaRPr>
          </a:p>
        </p:txBody>
      </p:sp>
      <p:sp>
        <p:nvSpPr>
          <p:cNvPr id="269" name="Google Shape;269;p2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70" name="Google Shape;270;p2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71" name="Google Shape;271;p2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72" name="Google Shape;272;p2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73" name="Google Shape;273;p2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 name="Google Shape;274;p20"/>
          <p:cNvSpPr txBox="1"/>
          <p:nvPr/>
        </p:nvSpPr>
        <p:spPr>
          <a:xfrm>
            <a:off x="168025" y="1047150"/>
            <a:ext cx="22164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studenter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78" name="Shape 278"/>
        <p:cNvGrpSpPr/>
        <p:nvPr/>
      </p:nvGrpSpPr>
      <p:grpSpPr>
        <a:xfrm>
          <a:off x="0" y="0"/>
          <a:ext cx="0" cy="0"/>
          <a:chOff x="0" y="0"/>
          <a:chExt cx="0" cy="0"/>
        </a:xfrm>
      </p:grpSpPr>
      <p:sp>
        <p:nvSpPr>
          <p:cNvPr id="279" name="Google Shape;279;p21"/>
          <p:cNvSpPr txBox="1"/>
          <p:nvPr/>
        </p:nvSpPr>
        <p:spPr>
          <a:xfrm>
            <a:off x="2611550" y="701400"/>
            <a:ext cx="47820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Belöna öppna metoder</a:t>
            </a:r>
            <a:br>
              <a:rPr b="1" i="0" lang="en" sz="24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Studenter kan erkännas som en del av författarteamet och få uppskattning för sitt arbete och sina färdigheter.</a:t>
            </a:r>
            <a:endParaRPr b="0" i="0" sz="2400" u="none" cap="none" strike="noStrike">
              <a:solidFill>
                <a:srgbClr val="004993"/>
              </a:solidFill>
              <a:latin typeface="Open Sans"/>
              <a:ea typeface="Open Sans"/>
              <a:cs typeface="Open Sans"/>
              <a:sym typeface="Open Sans"/>
            </a:endParaRPr>
          </a:p>
        </p:txBody>
      </p:sp>
      <p:sp>
        <p:nvSpPr>
          <p:cNvPr id="280" name="Google Shape;280;p2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81" name="Google Shape;281;p2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82" name="Google Shape;282;p2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83" name="Google Shape;283;p2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84" name="Google Shape;284;p2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 name="Google Shape;285;p21"/>
          <p:cNvSpPr txBox="1"/>
          <p:nvPr/>
        </p:nvSpPr>
        <p:spPr>
          <a:xfrm>
            <a:off x="168025" y="1047150"/>
            <a:ext cx="22164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studenter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89" name="Shape 289"/>
        <p:cNvGrpSpPr/>
        <p:nvPr/>
      </p:nvGrpSpPr>
      <p:grpSpPr>
        <a:xfrm>
          <a:off x="0" y="0"/>
          <a:ext cx="0" cy="0"/>
          <a:chOff x="0" y="0"/>
          <a:chExt cx="0" cy="0"/>
        </a:xfrm>
      </p:grpSpPr>
      <p:sp>
        <p:nvSpPr>
          <p:cNvPr id="290" name="Google Shape;290;p22"/>
          <p:cNvSpPr txBox="1"/>
          <p:nvPr/>
        </p:nvSpPr>
        <p:spPr>
          <a:xfrm>
            <a:off x="2535350" y="1236925"/>
            <a:ext cx="50883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Tillåt</a:t>
            </a:r>
            <a:r>
              <a:rPr b="1" i="0" lang="en" sz="2400" u="none" cap="none" strike="noStrike">
                <a:solidFill>
                  <a:srgbClr val="004993"/>
                </a:solidFill>
                <a:latin typeface="Open Sans"/>
                <a:ea typeface="Open Sans"/>
                <a:cs typeface="Open Sans"/>
                <a:sym typeface="Open Sans"/>
              </a:rPr>
              <a:t> (mer än bara) ingen kostnad</a:t>
            </a:r>
            <a:br>
              <a:rPr b="1"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OER = </a:t>
            </a:r>
            <a:r>
              <a:rPr lang="en" sz="2400">
                <a:solidFill>
                  <a:srgbClr val="004993"/>
                </a:solidFill>
                <a:latin typeface="Open Sans"/>
                <a:ea typeface="Open Sans"/>
                <a:cs typeface="Open Sans"/>
                <a:sym typeface="Open Sans"/>
              </a:rPr>
              <a:t>gratis </a:t>
            </a:r>
            <a:r>
              <a:rPr b="0" i="0" lang="en" sz="2400" u="none" cap="none" strike="noStrike">
                <a:solidFill>
                  <a:srgbClr val="004993"/>
                </a:solidFill>
                <a:latin typeface="Open Sans"/>
                <a:ea typeface="Open Sans"/>
                <a:cs typeface="Open Sans"/>
                <a:sym typeface="Open Sans"/>
              </a:rPr>
              <a:t>+ behörigheter</a:t>
            </a:r>
            <a:endParaRPr b="0" i="0" sz="2000" u="none" cap="none" strike="noStrike">
              <a:solidFill>
                <a:srgbClr val="000000"/>
              </a:solidFill>
              <a:latin typeface="Arial"/>
              <a:ea typeface="Arial"/>
              <a:cs typeface="Arial"/>
              <a:sym typeface="Arial"/>
            </a:endParaRPr>
          </a:p>
        </p:txBody>
      </p:sp>
      <p:sp>
        <p:nvSpPr>
          <p:cNvPr id="291" name="Google Shape;291;p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92" name="Google Shape;292;p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93" name="Google Shape;293;p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94" name="Google Shape;294;p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95" name="Google Shape;295;p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 name="Google Shape;296;p22"/>
          <p:cNvSpPr txBox="1"/>
          <p:nvPr/>
        </p:nvSpPr>
        <p:spPr>
          <a:xfrm>
            <a:off x="168025" y="1047150"/>
            <a:ext cx="22164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studenter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00" name="Shape 300"/>
        <p:cNvGrpSpPr/>
        <p:nvPr/>
      </p:nvGrpSpPr>
      <p:grpSpPr>
        <a:xfrm>
          <a:off x="0" y="0"/>
          <a:ext cx="0" cy="0"/>
          <a:chOff x="0" y="0"/>
          <a:chExt cx="0" cy="0"/>
        </a:xfrm>
      </p:grpSpPr>
      <p:sp>
        <p:nvSpPr>
          <p:cNvPr id="301" name="Google Shape;301;p2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02" name="Google Shape;302;p23"/>
          <p:cNvSpPr txBox="1"/>
          <p:nvPr/>
        </p:nvSpPr>
        <p:spPr>
          <a:xfrm>
            <a:off x="2611550" y="558800"/>
            <a:ext cx="50883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Säkerställa bättre utbildning = säkra en bättre framtid</a:t>
            </a:r>
            <a:br>
              <a:rPr b="1" i="0" lang="en" sz="2400" u="none" cap="none" strike="noStrike">
                <a:solidFill>
                  <a:srgbClr val="004993"/>
                </a:solidFill>
                <a:latin typeface="Open Sans"/>
                <a:ea typeface="Open Sans"/>
                <a:cs typeface="Open Sans"/>
                <a:sym typeface="Open Sans"/>
              </a:rPr>
            </a:br>
            <a:r>
              <a:rPr b="0" i="0" lang="en" sz="2400" u="sng" cap="none" strike="noStrike">
                <a:solidFill>
                  <a:schemeClr val="hlink"/>
                </a:solidFill>
                <a:latin typeface="Open Sans"/>
                <a:ea typeface="Open Sans"/>
                <a:cs typeface="Open Sans"/>
                <a:sym typeface="Open Sans"/>
                <a:hlinkClick r:id="rId3"/>
              </a:rPr>
              <a:t>Hållbarhetsmål 4</a:t>
            </a:r>
            <a:r>
              <a:rPr b="0" i="0" lang="en" sz="2400" u="none" cap="none" strike="noStrike">
                <a:solidFill>
                  <a:srgbClr val="004993"/>
                </a:solidFill>
                <a:latin typeface="Open Sans"/>
                <a:ea typeface="Open Sans"/>
                <a:cs typeface="Open Sans"/>
                <a:sym typeface="Open Sans"/>
              </a:rPr>
              <a:t>: </a:t>
            </a:r>
            <a:r>
              <a:rPr lang="en" sz="2400">
                <a:solidFill>
                  <a:srgbClr val="004993"/>
                </a:solidFill>
                <a:latin typeface="Open Sans"/>
                <a:ea typeface="Open Sans"/>
                <a:cs typeface="Open Sans"/>
                <a:sym typeface="Open Sans"/>
              </a:rPr>
              <a:t>"Säkerställ inkluderande och rättvis utbildning av hög kvalitet och främja livslångt lärande för alla."</a:t>
            </a:r>
            <a:endParaRPr b="0" i="0" sz="2000" u="none" cap="none" strike="noStrike">
              <a:solidFill>
                <a:srgbClr val="000000"/>
              </a:solidFill>
              <a:latin typeface="Arial"/>
              <a:ea typeface="Arial"/>
              <a:cs typeface="Arial"/>
              <a:sym typeface="Arial"/>
            </a:endParaRPr>
          </a:p>
        </p:txBody>
      </p:sp>
      <p:sp>
        <p:nvSpPr>
          <p:cNvPr id="303" name="Google Shape;303;p2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04" name="Google Shape;304;p2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05" name="Google Shape;305;p2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306" name="Google Shape;306;p2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 name="Google Shape;307;p23"/>
          <p:cNvSpPr txBox="1"/>
          <p:nvPr/>
        </p:nvSpPr>
        <p:spPr>
          <a:xfrm>
            <a:off x="168025" y="1047150"/>
            <a:ext cx="22164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studenter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11" name="Shape 311"/>
        <p:cNvGrpSpPr/>
        <p:nvPr/>
      </p:nvGrpSpPr>
      <p:grpSpPr>
        <a:xfrm>
          <a:off x="0" y="0"/>
          <a:ext cx="0" cy="0"/>
          <a:chOff x="0" y="0"/>
          <a:chExt cx="0" cy="0"/>
        </a:xfrm>
      </p:grpSpPr>
      <p:sp>
        <p:nvSpPr>
          <p:cNvPr id="312" name="Google Shape;312;p24"/>
          <p:cNvSpPr txBox="1"/>
          <p:nvPr/>
        </p:nvSpPr>
        <p:spPr>
          <a:xfrm>
            <a:off x="2611550" y="558800"/>
            <a:ext cx="47670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Förbättra förståelsen</a:t>
            </a:r>
            <a:br>
              <a:rPr b="1" i="0" lang="en" sz="24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Studenter kan revidera koncept/idéer med hjälp av olika resurser (dvs. upprepa samma koncept med en annan förklaring).</a:t>
            </a:r>
            <a:endParaRPr b="0" i="0" sz="2000" u="none" cap="none" strike="noStrike">
              <a:solidFill>
                <a:srgbClr val="000000"/>
              </a:solidFill>
              <a:latin typeface="Arial"/>
              <a:ea typeface="Arial"/>
              <a:cs typeface="Arial"/>
              <a:sym typeface="Arial"/>
            </a:endParaRPr>
          </a:p>
        </p:txBody>
      </p:sp>
      <p:sp>
        <p:nvSpPr>
          <p:cNvPr id="313" name="Google Shape;313;p2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14" name="Google Shape;314;p2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15" name="Google Shape;315;p2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16" name="Google Shape;316;p2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17" name="Google Shape;317;p2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 name="Google Shape;318;p24"/>
          <p:cNvSpPr txBox="1"/>
          <p:nvPr/>
        </p:nvSpPr>
        <p:spPr>
          <a:xfrm>
            <a:off x="168025" y="1047150"/>
            <a:ext cx="22164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studenter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22" name="Shape 322"/>
        <p:cNvGrpSpPr/>
        <p:nvPr/>
      </p:nvGrpSpPr>
      <p:grpSpPr>
        <a:xfrm>
          <a:off x="0" y="0"/>
          <a:ext cx="0" cy="0"/>
          <a:chOff x="0" y="0"/>
          <a:chExt cx="0" cy="0"/>
        </a:xfrm>
      </p:grpSpPr>
      <p:sp>
        <p:nvSpPr>
          <p:cNvPr id="323" name="Google Shape;323;p25"/>
          <p:cNvSpPr txBox="1"/>
          <p:nvPr/>
        </p:nvSpPr>
        <p:spPr>
          <a:xfrm>
            <a:off x="2595550" y="625200"/>
            <a:ext cx="4608300" cy="2253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2000"/>
              <a:buFont typeface="Arial"/>
              <a:buNone/>
            </a:pPr>
            <a:r>
              <a:rPr b="1" lang="en" sz="2400">
                <a:solidFill>
                  <a:srgbClr val="004993"/>
                </a:solidFill>
                <a:latin typeface="Open Sans"/>
                <a:ea typeface="Open Sans"/>
                <a:cs typeface="Open Sans"/>
                <a:sym typeface="Open Sans"/>
              </a:rPr>
              <a:t>Samskapa</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2000"/>
              <a:buFont typeface="Arial"/>
              <a:buNone/>
            </a:pPr>
            <a:r>
              <a:rPr lang="en" sz="2400">
                <a:solidFill>
                  <a:srgbClr val="004993"/>
                </a:solidFill>
                <a:latin typeface="Open Sans"/>
                <a:ea typeface="Open Sans"/>
                <a:cs typeface="Open Sans"/>
                <a:sym typeface="Open Sans"/>
              </a:rPr>
              <a:t>OER ger studenterna möjlighet att vara medskapande partners vilket gynnar dem själva.</a:t>
            </a:r>
            <a:endParaRPr b="0" i="0" sz="2400" u="none" cap="none" strike="noStrike">
              <a:solidFill>
                <a:srgbClr val="000000"/>
              </a:solidFill>
              <a:latin typeface="Arial"/>
              <a:ea typeface="Arial"/>
              <a:cs typeface="Arial"/>
              <a:sym typeface="Arial"/>
            </a:endParaRPr>
          </a:p>
        </p:txBody>
      </p:sp>
      <p:sp>
        <p:nvSpPr>
          <p:cNvPr id="324" name="Google Shape;324;p2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25" name="Google Shape;325;p2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26" name="Google Shape;326;p2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27" name="Google Shape;327;p2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28" name="Google Shape;328;p2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 name="Google Shape;329;p25"/>
          <p:cNvSpPr txBox="1"/>
          <p:nvPr/>
        </p:nvSpPr>
        <p:spPr>
          <a:xfrm>
            <a:off x="168025" y="1047150"/>
            <a:ext cx="22164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studenter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33" name="Shape 333"/>
        <p:cNvGrpSpPr/>
        <p:nvPr/>
      </p:nvGrpSpPr>
      <p:grpSpPr>
        <a:xfrm>
          <a:off x="0" y="0"/>
          <a:ext cx="0" cy="0"/>
          <a:chOff x="0" y="0"/>
          <a:chExt cx="0" cy="0"/>
        </a:xfrm>
      </p:grpSpPr>
      <p:sp>
        <p:nvSpPr>
          <p:cNvPr id="334" name="Google Shape;334;p2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35" name="Google Shape;335;p26"/>
          <p:cNvSpPr txBox="1"/>
          <p:nvPr/>
        </p:nvSpPr>
        <p:spPr>
          <a:xfrm>
            <a:off x="2584075" y="420450"/>
            <a:ext cx="4623600" cy="3016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Tillåter anpassning</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300">
                <a:solidFill>
                  <a:srgbClr val="004993"/>
                </a:solidFill>
                <a:latin typeface="Open Sans"/>
                <a:ea typeface="Open Sans"/>
                <a:cs typeface="Open Sans"/>
                <a:sym typeface="Open Sans"/>
              </a:rPr>
              <a:t>Lärare kan (delvis eller helt) anpassa OER, skapa den bästa sammansättningen av kursmaterial för varje inlärningsupplevelse och kontinuerligt förbättra kvaliteten på OER.</a:t>
            </a:r>
            <a:endParaRPr b="0" i="0" sz="2300" u="none" cap="none" strike="noStrike">
              <a:solidFill>
                <a:srgbClr val="004993"/>
              </a:solidFill>
              <a:latin typeface="Arial"/>
              <a:ea typeface="Arial"/>
              <a:cs typeface="Arial"/>
              <a:sym typeface="Arial"/>
            </a:endParaRPr>
          </a:p>
        </p:txBody>
      </p:sp>
      <p:sp>
        <p:nvSpPr>
          <p:cNvPr id="336" name="Google Shape;336;p2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37" name="Google Shape;337;p2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38" name="Google Shape;338;p2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39" name="Google Shape;339;p2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 name="Google Shape;340;p26"/>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Fördelar med öppen utbildning för</a:t>
            </a:r>
            <a:r>
              <a:rPr b="1" i="0" lang="en" sz="2300" u="none" cap="none" strike="noStrike">
                <a:solidFill>
                  <a:srgbClr val="FFFFFF"/>
                </a:solidFill>
                <a:latin typeface="Open Sans"/>
                <a:ea typeface="Open Sans"/>
                <a:cs typeface="Open Sans"/>
                <a:sym typeface="Open Sans"/>
              </a:rPr>
              <a:t> </a:t>
            </a:r>
            <a:r>
              <a:rPr b="1" i="0" lang="en" sz="2300" u="none" cap="none" strike="noStrike">
                <a:solidFill>
                  <a:schemeClr val="accent4"/>
                </a:solidFill>
                <a:latin typeface="Open Sans"/>
                <a:ea typeface="Open Sans"/>
                <a:cs typeface="Open Sans"/>
                <a:sym typeface="Open Sans"/>
              </a:rPr>
              <a:t>lärare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4" name="Shape 344"/>
        <p:cNvGrpSpPr/>
        <p:nvPr/>
      </p:nvGrpSpPr>
      <p:grpSpPr>
        <a:xfrm>
          <a:off x="0" y="0"/>
          <a:ext cx="0" cy="0"/>
          <a:chOff x="0" y="0"/>
          <a:chExt cx="0" cy="0"/>
        </a:xfrm>
      </p:grpSpPr>
      <p:sp>
        <p:nvSpPr>
          <p:cNvPr id="345" name="Google Shape;345;p2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46" name="Google Shape;346;p27"/>
          <p:cNvSpPr txBox="1"/>
          <p:nvPr/>
        </p:nvSpPr>
        <p:spPr>
          <a:xfrm>
            <a:off x="2582850" y="551550"/>
            <a:ext cx="4977000" cy="2308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Säkerställ öppen pedagogik</a:t>
            </a:r>
            <a:r>
              <a:rPr b="0" i="0" lang="en" sz="2300" u="none" cap="none" strike="noStrike">
                <a:solidFill>
                  <a:srgbClr val="004993"/>
                </a:solidFill>
                <a:latin typeface="Open Sans"/>
                <a:ea typeface="Open Sans"/>
                <a:cs typeface="Open Sans"/>
                <a:sym typeface="Open Sans"/>
              </a:rPr>
              <a:t> </a:t>
            </a:r>
            <a:endParaRPr b="0"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300">
                <a:solidFill>
                  <a:srgbClr val="004993"/>
                </a:solidFill>
                <a:latin typeface="Open Sans"/>
                <a:ea typeface="Open Sans"/>
                <a:cs typeface="Open Sans"/>
                <a:sym typeface="Open Sans"/>
              </a:rPr>
              <a:t>Med OER är studenterna djupt engagerade i utbildningsprocessen och i skapandet av lärmaterial som, med lärarens vägledning, gör dem till sina egna.</a:t>
            </a:r>
            <a:endParaRPr b="0" i="0" sz="2300" u="none" cap="none" strike="noStrike">
              <a:solidFill>
                <a:srgbClr val="000000"/>
              </a:solidFill>
              <a:latin typeface="Arial"/>
              <a:ea typeface="Arial"/>
              <a:cs typeface="Arial"/>
              <a:sym typeface="Arial"/>
            </a:endParaRPr>
          </a:p>
        </p:txBody>
      </p:sp>
      <p:sp>
        <p:nvSpPr>
          <p:cNvPr id="347" name="Google Shape;347;p2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48" name="Google Shape;348;p2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49" name="Google Shape;349;p2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50" name="Google Shape;350;p2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 name="Google Shape;351;p27"/>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chemeClr val="accent4"/>
                </a:solidFill>
                <a:latin typeface="Open Sans"/>
                <a:ea typeface="Open Sans"/>
                <a:cs typeface="Open Sans"/>
                <a:sym typeface="Open Sans"/>
              </a:rPr>
              <a:t>lärare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5" name="Shape 355"/>
        <p:cNvGrpSpPr/>
        <p:nvPr/>
      </p:nvGrpSpPr>
      <p:grpSpPr>
        <a:xfrm>
          <a:off x="0" y="0"/>
          <a:ext cx="0" cy="0"/>
          <a:chOff x="0" y="0"/>
          <a:chExt cx="0" cy="0"/>
        </a:xfrm>
      </p:grpSpPr>
      <p:sp>
        <p:nvSpPr>
          <p:cNvPr id="356" name="Google Shape;356;p2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57" name="Google Shape;357;p28"/>
          <p:cNvSpPr txBox="1"/>
          <p:nvPr/>
        </p:nvSpPr>
        <p:spPr>
          <a:xfrm>
            <a:off x="2617700" y="503450"/>
            <a:ext cx="4878900" cy="2308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Ökat anseende</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300">
                <a:solidFill>
                  <a:srgbClr val="004993"/>
                </a:solidFill>
                <a:latin typeface="Open Sans"/>
                <a:ea typeface="Open Sans"/>
                <a:cs typeface="Open Sans"/>
                <a:sym typeface="Open Sans"/>
              </a:rPr>
              <a:t>Kvalitativa OER ökar lärarens anseende på lokal och global nivå, och erbjuder samtidigt nya möjligheter att samarbeta med kollegor över hela världen.</a:t>
            </a:r>
            <a:endParaRPr b="0" i="0" sz="2300" u="none" cap="none" strike="noStrike">
              <a:solidFill>
                <a:srgbClr val="000000"/>
              </a:solidFill>
              <a:latin typeface="Arial"/>
              <a:ea typeface="Arial"/>
              <a:cs typeface="Arial"/>
              <a:sym typeface="Arial"/>
            </a:endParaRPr>
          </a:p>
        </p:txBody>
      </p:sp>
      <p:sp>
        <p:nvSpPr>
          <p:cNvPr id="358" name="Google Shape;358;p2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9" name="Google Shape;359;p2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60" name="Google Shape;360;p2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61" name="Google Shape;361;p2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 name="Google Shape;362;p28"/>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chemeClr val="accent4"/>
                </a:solidFill>
                <a:latin typeface="Open Sans"/>
                <a:ea typeface="Open Sans"/>
                <a:cs typeface="Open Sans"/>
                <a:sym typeface="Open Sans"/>
              </a:rPr>
              <a:t>lärare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66" name="Shape 366"/>
        <p:cNvGrpSpPr/>
        <p:nvPr/>
      </p:nvGrpSpPr>
      <p:grpSpPr>
        <a:xfrm>
          <a:off x="0" y="0"/>
          <a:ext cx="0" cy="0"/>
          <a:chOff x="0" y="0"/>
          <a:chExt cx="0" cy="0"/>
        </a:xfrm>
      </p:grpSpPr>
      <p:sp>
        <p:nvSpPr>
          <p:cNvPr id="367" name="Google Shape;367;p2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68" name="Google Shape;368;p29"/>
          <p:cNvSpPr txBox="1"/>
          <p:nvPr/>
        </p:nvSpPr>
        <p:spPr>
          <a:xfrm>
            <a:off x="2609375" y="824000"/>
            <a:ext cx="50883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Minska arbetsbelastningen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Lärare behöver inte uppfinna hjulet på nytt varje gång, utan kan återanvända det som redan finns.</a:t>
            </a:r>
            <a:r>
              <a:rPr b="0" i="0" lang="en" sz="2400" u="none" cap="none" strike="noStrike">
                <a:solidFill>
                  <a:srgbClr val="004993"/>
                </a:solidFill>
                <a:latin typeface="Open Sans"/>
                <a:ea typeface="Open Sans"/>
                <a:cs typeface="Open Sans"/>
                <a:sym typeface="Open Sans"/>
              </a:rPr>
              <a:t> </a:t>
            </a:r>
            <a:endParaRPr b="0" i="0" sz="2400" u="none" cap="none" strike="noStrike">
              <a:solidFill>
                <a:srgbClr val="000000"/>
              </a:solidFill>
              <a:latin typeface="Arial"/>
              <a:ea typeface="Arial"/>
              <a:cs typeface="Arial"/>
              <a:sym typeface="Arial"/>
            </a:endParaRPr>
          </a:p>
        </p:txBody>
      </p:sp>
      <p:sp>
        <p:nvSpPr>
          <p:cNvPr id="369" name="Google Shape;369;p2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70" name="Google Shape;370;p2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71" name="Google Shape;371;p2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72" name="Google Shape;372;p2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 name="Google Shape;373;p29"/>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chemeClr val="accent4"/>
                </a:solidFill>
                <a:latin typeface="Open Sans"/>
                <a:ea typeface="Open Sans"/>
                <a:cs typeface="Open Sans"/>
                <a:sym typeface="Open Sans"/>
              </a:rPr>
              <a:t>lärare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p3"/>
          <p:cNvSpPr txBox="1"/>
          <p:nvPr/>
        </p:nvSpPr>
        <p:spPr>
          <a:xfrm>
            <a:off x="3241942" y="939784"/>
            <a:ext cx="18234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lang="en" sz="3700">
                <a:solidFill>
                  <a:srgbClr val="004993"/>
                </a:solidFill>
                <a:latin typeface="Open Sans"/>
                <a:ea typeface="Open Sans"/>
                <a:cs typeface="Open Sans"/>
                <a:sym typeface="Open Sans"/>
              </a:rPr>
              <a:t>Vad är </a:t>
            </a:r>
            <a:r>
              <a:rPr b="1" i="0" lang="en" sz="3700" u="none" cap="none" strike="noStrike">
                <a:solidFill>
                  <a:srgbClr val="004993"/>
                </a:solidFill>
                <a:latin typeface="Open Sans"/>
                <a:ea typeface="Open Sans"/>
                <a:cs typeface="Open Sans"/>
                <a:sym typeface="Open Sans"/>
              </a:rPr>
              <a:t>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OER?</a:t>
            </a:r>
            <a:endParaRPr b="1" i="0" sz="3700" u="none" cap="none" strike="noStrike">
              <a:solidFill>
                <a:srgbClr val="004993"/>
              </a:solidFill>
              <a:latin typeface="Open Sans"/>
              <a:ea typeface="Open Sans"/>
              <a:cs typeface="Open Sans"/>
              <a:sym typeface="Open Sans"/>
            </a:endParaRPr>
          </a:p>
        </p:txBody>
      </p:sp>
      <p:sp>
        <p:nvSpPr>
          <p:cNvPr id="73" name="Google Shape;73;p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4" name="Google Shape;74;p3"/>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75" name="Google Shape;75;p3"/>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76" name="Google Shape;76;p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7" name="Google Shape;77;p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78" name="Google Shape;78;p3"/>
          <p:cNvSpPr txBox="1"/>
          <p:nvPr/>
        </p:nvSpPr>
        <p:spPr>
          <a:xfrm>
            <a:off x="6120927" y="3621650"/>
            <a:ext cx="1282500" cy="2580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i="0" lang="en" sz="700" u="none" cap="none" strike="noStrike">
                <a:solidFill>
                  <a:srgbClr val="000000"/>
                </a:solidFill>
                <a:latin typeface="Open Sans"/>
                <a:ea typeface="Open Sans"/>
                <a:cs typeface="Open Sans"/>
                <a:sym typeface="Open Sans"/>
              </a:rPr>
              <a:t>Your organisation’s logo </a:t>
            </a:r>
            <a:endParaRPr b="0" i="0" sz="700" u="none" cap="none" strike="noStrike">
              <a:solidFill>
                <a:srgbClr val="000000"/>
              </a:solidFill>
              <a:latin typeface="Open Sans"/>
              <a:ea typeface="Open Sans"/>
              <a:cs typeface="Open Sans"/>
              <a:sym typeface="Open Sans"/>
            </a:endParaRPr>
          </a:p>
        </p:txBody>
      </p:sp>
      <p:sp>
        <p:nvSpPr>
          <p:cNvPr id="79" name="Google Shape;79;p3"/>
          <p:cNvSpPr txBox="1"/>
          <p:nvPr/>
        </p:nvSpPr>
        <p:spPr>
          <a:xfrm>
            <a:off x="5108125" y="182325"/>
            <a:ext cx="2295300" cy="83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EXEMPEL PÅ MODIFIERINGAR ENLIGT DINA BEHOV</a:t>
            </a:r>
            <a:endParaRPr b="0" i="0" sz="1400" u="none" cap="none" strike="noStrike">
              <a:solidFill>
                <a:srgbClr val="FF0000"/>
              </a:solidFill>
              <a:latin typeface="Arial"/>
              <a:ea typeface="Arial"/>
              <a:cs typeface="Arial"/>
              <a:sym typeface="Arial"/>
            </a:endParaRPr>
          </a:p>
        </p:txBody>
      </p:sp>
      <p:sp>
        <p:nvSpPr>
          <p:cNvPr id="80" name="Google Shape;80;p3"/>
          <p:cNvSpPr/>
          <p:nvPr/>
        </p:nvSpPr>
        <p:spPr>
          <a:xfrm>
            <a:off x="2534300" y="3068425"/>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3"/>
          <p:cNvSpPr/>
          <p:nvPr/>
        </p:nvSpPr>
        <p:spPr>
          <a:xfrm>
            <a:off x="6809675" y="3103900"/>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3"/>
          <p:cNvSpPr txBox="1"/>
          <p:nvPr/>
        </p:nvSpPr>
        <p:spPr>
          <a:xfrm>
            <a:off x="2812525" y="3085225"/>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FF0000"/>
                </a:solidFill>
              </a:rPr>
              <a:t>Lägg till attributförklaringen</a:t>
            </a:r>
            <a:endParaRPr b="0" i="0" sz="1400" u="none" cap="none" strike="noStrike">
              <a:solidFill>
                <a:srgbClr val="FF0000"/>
              </a:solidFill>
              <a:latin typeface="Arial"/>
              <a:ea typeface="Arial"/>
              <a:cs typeface="Arial"/>
              <a:sym typeface="Arial"/>
            </a:endParaRPr>
          </a:p>
        </p:txBody>
      </p:sp>
      <p:sp>
        <p:nvSpPr>
          <p:cNvPr id="83" name="Google Shape;83;p3"/>
          <p:cNvSpPr txBox="1"/>
          <p:nvPr/>
        </p:nvSpPr>
        <p:spPr>
          <a:xfrm>
            <a:off x="4841800" y="2591500"/>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FF0000"/>
                </a:solidFill>
              </a:rPr>
              <a:t>Lägg till </a:t>
            </a:r>
            <a:r>
              <a:rPr b="0" i="0" lang="en" sz="1400" u="none" cap="none" strike="noStrike">
                <a:solidFill>
                  <a:srgbClr val="FF0000"/>
                </a:solidFill>
                <a:latin typeface="Arial"/>
                <a:ea typeface="Arial"/>
                <a:cs typeface="Arial"/>
                <a:sym typeface="Arial"/>
              </a:rPr>
              <a:t>organisationens logo</a:t>
            </a:r>
            <a:endParaRPr b="0" i="0" sz="1400" u="none" cap="none" strike="noStrike">
              <a:solidFill>
                <a:srgbClr val="FF0000"/>
              </a:solidFill>
              <a:latin typeface="Arial"/>
              <a:ea typeface="Arial"/>
              <a:cs typeface="Arial"/>
              <a:sym typeface="Arial"/>
            </a:endParaRPr>
          </a:p>
        </p:txBody>
      </p:sp>
      <p:sp>
        <p:nvSpPr>
          <p:cNvPr id="84" name="Google Shape;84;p3"/>
          <p:cNvSpPr txBox="1"/>
          <p:nvPr/>
        </p:nvSpPr>
        <p:spPr>
          <a:xfrm>
            <a:off x="1173150" y="3641525"/>
            <a:ext cx="4784400" cy="365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rgbClr val="000000"/>
                </a:solidFill>
                <a:latin typeface="Open Sans"/>
                <a:ea typeface="Open Sans"/>
                <a:cs typeface="Open Sans"/>
                <a:sym typeface="Open Sans"/>
              </a:rPr>
              <a:t>This work is a derivative of “3. OE Benefits - ENOEL cards”</a:t>
            </a:r>
            <a:r>
              <a:rPr b="0" i="0" lang="en" sz="700" u="none" cap="none" strike="noStrike">
                <a:solidFill>
                  <a:schemeClr val="dk1"/>
                </a:solidFill>
                <a:latin typeface="Open Sans"/>
                <a:ea typeface="Open Sans"/>
                <a:cs typeface="Open Sans"/>
                <a:sym typeface="Open Sans"/>
              </a:rPr>
              <a:t>,</a:t>
            </a:r>
            <a:endParaRPr b="0" i="0" sz="7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b="0" i="0" lang="en" sz="7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https://zenodo.org/doi/10.5281/zenodo.5568482</a:t>
            </a:r>
            <a:r>
              <a:rPr b="0" i="0" lang="en" sz="700" u="none" cap="none" strike="noStrike">
                <a:solidFill>
                  <a:schemeClr val="dk1"/>
                </a:solidFill>
                <a:latin typeface="Open Sans"/>
                <a:ea typeface="Open Sans"/>
                <a:cs typeface="Open Sans"/>
                <a:sym typeface="Open Sans"/>
              </a:rPr>
              <a:t>,</a:t>
            </a:r>
            <a:r>
              <a:rPr b="0" i="0" lang="en" sz="700" u="none" cap="none" strike="noStrike">
                <a:solidFill>
                  <a:srgbClr val="000000"/>
                </a:solidFill>
                <a:latin typeface="Open Sans"/>
                <a:ea typeface="Open Sans"/>
                <a:cs typeface="Open Sans"/>
                <a:sym typeface="Open Sans"/>
              </a:rPr>
              <a:t> by </a:t>
            </a:r>
            <a:r>
              <a:rPr b="0" i="0" lang="en" sz="7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SPARC EUROPE</a:t>
            </a:r>
            <a:r>
              <a:rPr b="0" i="0" lang="en" sz="700" u="none" cap="none" strike="noStrike">
                <a:solidFill>
                  <a:srgbClr val="004993"/>
                </a:solidFill>
                <a:latin typeface="Open Sans"/>
                <a:ea typeface="Open Sans"/>
                <a:cs typeface="Open Sans"/>
                <a:sym typeface="Open Sans"/>
              </a:rPr>
              <a:t> </a:t>
            </a:r>
            <a:r>
              <a:rPr b="0" i="0" lang="en" sz="700" u="none" cap="none" strike="noStrike">
                <a:solidFill>
                  <a:schemeClr val="dk1"/>
                </a:solidFill>
                <a:latin typeface="Open Sans"/>
                <a:ea typeface="Open Sans"/>
                <a:cs typeface="Open Sans"/>
                <a:sym typeface="Open Sans"/>
              </a:rPr>
              <a:t>(ENOEL), </a:t>
            </a:r>
            <a:r>
              <a:rPr b="0" i="0" lang="en" sz="700" u="sng" cap="none" strike="noStrike">
                <a:solidFill>
                  <a:schemeClr val="accent5"/>
                </a:solidFill>
                <a:latin typeface="Open Sans"/>
                <a:ea typeface="Open Sans"/>
                <a:cs typeface="Open Sans"/>
                <a:sym typeface="Open Sans"/>
                <a:hlinkClick r:id="rId7">
                  <a:extLst>
                    <a:ext uri="{A12FA001-AC4F-418D-AE19-62706E023703}">
                      <ahyp:hlinkClr val="tx"/>
                    </a:ext>
                  </a:extLst>
                </a:hlinkClick>
              </a:rPr>
              <a:t>CC BY</a:t>
            </a:r>
            <a:endParaRPr b="0" i="0" sz="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77" name="Shape 377"/>
        <p:cNvGrpSpPr/>
        <p:nvPr/>
      </p:nvGrpSpPr>
      <p:grpSpPr>
        <a:xfrm>
          <a:off x="0" y="0"/>
          <a:ext cx="0" cy="0"/>
          <a:chOff x="0" y="0"/>
          <a:chExt cx="0" cy="0"/>
        </a:xfrm>
      </p:grpSpPr>
      <p:sp>
        <p:nvSpPr>
          <p:cNvPr id="378" name="Google Shape;378;p3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9" name="Google Shape;379;p30"/>
          <p:cNvSpPr txBox="1"/>
          <p:nvPr/>
        </p:nvSpPr>
        <p:spPr>
          <a:xfrm>
            <a:off x="2598425" y="1375600"/>
            <a:ext cx="50883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Inspirera</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OER är ett sätt att få nya idéer.</a:t>
            </a:r>
            <a:endParaRPr b="0" i="0" sz="2400" u="none" cap="none" strike="noStrike">
              <a:solidFill>
                <a:srgbClr val="000000"/>
              </a:solidFill>
              <a:latin typeface="Arial"/>
              <a:ea typeface="Arial"/>
              <a:cs typeface="Arial"/>
              <a:sym typeface="Arial"/>
            </a:endParaRPr>
          </a:p>
        </p:txBody>
      </p:sp>
      <p:sp>
        <p:nvSpPr>
          <p:cNvPr id="380" name="Google Shape;380;p3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81" name="Google Shape;381;p3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82" name="Google Shape;382;p3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83" name="Google Shape;383;p3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 name="Google Shape;384;p30"/>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chemeClr val="accent4"/>
                </a:solidFill>
                <a:latin typeface="Open Sans"/>
                <a:ea typeface="Open Sans"/>
                <a:cs typeface="Open Sans"/>
                <a:sym typeface="Open Sans"/>
              </a:rPr>
              <a:t>lärare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88" name="Shape 388"/>
        <p:cNvGrpSpPr/>
        <p:nvPr/>
      </p:nvGrpSpPr>
      <p:grpSpPr>
        <a:xfrm>
          <a:off x="0" y="0"/>
          <a:ext cx="0" cy="0"/>
          <a:chOff x="0" y="0"/>
          <a:chExt cx="0" cy="0"/>
        </a:xfrm>
      </p:grpSpPr>
      <p:sp>
        <p:nvSpPr>
          <p:cNvPr id="389" name="Google Shape;389;p31"/>
          <p:cNvSpPr txBox="1"/>
          <p:nvPr/>
        </p:nvSpPr>
        <p:spPr>
          <a:xfrm>
            <a:off x="2531700" y="719000"/>
            <a:ext cx="50883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Främja aktiva tillvägagångssätt</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lang="en" sz="2400">
                <a:solidFill>
                  <a:srgbClr val="004993"/>
                </a:solidFill>
                <a:latin typeface="Open Sans"/>
                <a:ea typeface="Open Sans"/>
                <a:cs typeface="Open Sans"/>
                <a:sym typeface="Open Sans"/>
              </a:rPr>
              <a:t>Lärare kan utforma olika praktiska strategier för att stödja "learning-by-doing"-upplevelser genom  att omorganisera/anpassa OER.</a:t>
            </a:r>
            <a:endParaRPr b="0" i="0" sz="2400" u="none" cap="none" strike="noStrike">
              <a:solidFill>
                <a:srgbClr val="004993"/>
              </a:solidFill>
              <a:latin typeface="Open Sans"/>
              <a:ea typeface="Open Sans"/>
              <a:cs typeface="Open Sans"/>
              <a:sym typeface="Open Sans"/>
            </a:endParaRPr>
          </a:p>
        </p:txBody>
      </p:sp>
      <p:sp>
        <p:nvSpPr>
          <p:cNvPr id="390" name="Google Shape;390;p3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91" name="Google Shape;391;p3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92" name="Google Shape;392;p3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93" name="Google Shape;393;p3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94" name="Google Shape;394;p3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 name="Google Shape;395;p31"/>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chemeClr val="accent4"/>
                </a:solidFill>
                <a:latin typeface="Open Sans"/>
                <a:ea typeface="Open Sans"/>
                <a:cs typeface="Open Sans"/>
                <a:sym typeface="Open Sans"/>
              </a:rPr>
              <a:t>lärare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99" name="Shape 399"/>
        <p:cNvGrpSpPr/>
        <p:nvPr/>
      </p:nvGrpSpPr>
      <p:grpSpPr>
        <a:xfrm>
          <a:off x="0" y="0"/>
          <a:ext cx="0" cy="0"/>
          <a:chOff x="0" y="0"/>
          <a:chExt cx="0" cy="0"/>
        </a:xfrm>
      </p:grpSpPr>
      <p:sp>
        <p:nvSpPr>
          <p:cNvPr id="400" name="Google Shape;400;p32"/>
          <p:cNvSpPr txBox="1"/>
          <p:nvPr/>
        </p:nvSpPr>
        <p:spPr>
          <a:xfrm>
            <a:off x="2544025" y="298975"/>
            <a:ext cx="50883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Främja samarbete</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lang="en" sz="2400">
                <a:solidFill>
                  <a:srgbClr val="004993"/>
                </a:solidFill>
                <a:latin typeface="Open Sans"/>
                <a:ea typeface="Open Sans"/>
                <a:cs typeface="Open Sans"/>
                <a:sym typeface="Open Sans"/>
              </a:rPr>
              <a:t>Återkoppling mellan kollegor, studentsamarbete och expertmedverkan förstärks och berikar lärarna, tack vare processen som de öppna licenserna för med sig.</a:t>
            </a:r>
            <a:endParaRPr b="0" i="0" sz="2400" u="none" cap="none" strike="noStrike">
              <a:solidFill>
                <a:srgbClr val="004993"/>
              </a:solidFill>
              <a:latin typeface="Open Sans"/>
              <a:ea typeface="Open Sans"/>
              <a:cs typeface="Open Sans"/>
              <a:sym typeface="Open Sans"/>
            </a:endParaRPr>
          </a:p>
        </p:txBody>
      </p:sp>
      <p:sp>
        <p:nvSpPr>
          <p:cNvPr id="401" name="Google Shape;401;p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02" name="Google Shape;402;p3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03" name="Google Shape;403;p3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04" name="Google Shape;404;p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05" name="Google Shape;405;p3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 name="Google Shape;406;p3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chemeClr val="accent4"/>
                </a:solidFill>
                <a:latin typeface="Open Sans"/>
                <a:ea typeface="Open Sans"/>
                <a:cs typeface="Open Sans"/>
                <a:sym typeface="Open Sans"/>
              </a:rPr>
              <a:t>lärare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10" name="Shape 410"/>
        <p:cNvGrpSpPr/>
        <p:nvPr/>
      </p:nvGrpSpPr>
      <p:grpSpPr>
        <a:xfrm>
          <a:off x="0" y="0"/>
          <a:ext cx="0" cy="0"/>
          <a:chOff x="0" y="0"/>
          <a:chExt cx="0" cy="0"/>
        </a:xfrm>
      </p:grpSpPr>
      <p:sp>
        <p:nvSpPr>
          <p:cNvPr id="411" name="Google Shape;411;p3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12" name="Google Shape;412;p33"/>
          <p:cNvSpPr txBox="1"/>
          <p:nvPr/>
        </p:nvSpPr>
        <p:spPr>
          <a:xfrm>
            <a:off x="2609075" y="491475"/>
            <a:ext cx="50883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Stöd innovation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OER erbjuder möjligheter att förbättra kvaliteten på undervisnings- och läromaterial, så att andra kan bygga vidare på dem och ge konstruktiv feedback.</a:t>
            </a:r>
            <a:endParaRPr b="0" i="0" sz="2400" u="none" cap="none" strike="noStrike">
              <a:solidFill>
                <a:srgbClr val="000000"/>
              </a:solidFill>
              <a:latin typeface="Arial"/>
              <a:ea typeface="Arial"/>
              <a:cs typeface="Arial"/>
              <a:sym typeface="Arial"/>
            </a:endParaRPr>
          </a:p>
        </p:txBody>
      </p:sp>
      <p:sp>
        <p:nvSpPr>
          <p:cNvPr id="413" name="Google Shape;413;p3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14" name="Google Shape;414;p3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15" name="Google Shape;415;p3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16" name="Google Shape;416;p3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 name="Google Shape;417;p33"/>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chemeClr val="accent4"/>
                </a:solidFill>
                <a:latin typeface="Open Sans"/>
                <a:ea typeface="Open Sans"/>
                <a:cs typeface="Open Sans"/>
                <a:sym typeface="Open Sans"/>
              </a:rPr>
              <a:t>lärare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21" name="Shape 421"/>
        <p:cNvGrpSpPr/>
        <p:nvPr/>
      </p:nvGrpSpPr>
      <p:grpSpPr>
        <a:xfrm>
          <a:off x="0" y="0"/>
          <a:ext cx="0" cy="0"/>
          <a:chOff x="0" y="0"/>
          <a:chExt cx="0" cy="0"/>
        </a:xfrm>
      </p:grpSpPr>
      <p:sp>
        <p:nvSpPr>
          <p:cNvPr id="422" name="Google Shape;422;p34"/>
          <p:cNvSpPr txBox="1"/>
          <p:nvPr/>
        </p:nvSpPr>
        <p:spPr>
          <a:xfrm>
            <a:off x="2598425" y="767125"/>
            <a:ext cx="50883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Säkerställ arv</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Återanvändningsprocessen som initierades av OER fortsätter även efter pensionering.</a:t>
            </a:r>
            <a:endParaRPr b="0" i="0" sz="2400" u="none" cap="none" strike="noStrike">
              <a:solidFill>
                <a:srgbClr val="000000"/>
              </a:solidFill>
              <a:latin typeface="Arial"/>
              <a:ea typeface="Arial"/>
              <a:cs typeface="Arial"/>
              <a:sym typeface="Arial"/>
            </a:endParaRPr>
          </a:p>
        </p:txBody>
      </p:sp>
      <p:sp>
        <p:nvSpPr>
          <p:cNvPr id="423" name="Google Shape;423;p3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24" name="Google Shape;424;p3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25" name="Google Shape;425;p3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26" name="Google Shape;426;p3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27" name="Google Shape;427;p3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 name="Google Shape;428;p34"/>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chemeClr val="accent4"/>
                </a:solidFill>
                <a:latin typeface="Open Sans"/>
                <a:ea typeface="Open Sans"/>
                <a:cs typeface="Open Sans"/>
                <a:sym typeface="Open Sans"/>
              </a:rPr>
              <a:t>lärare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32" name="Shape 432"/>
        <p:cNvGrpSpPr/>
        <p:nvPr/>
      </p:nvGrpSpPr>
      <p:grpSpPr>
        <a:xfrm>
          <a:off x="0" y="0"/>
          <a:ext cx="0" cy="0"/>
          <a:chOff x="0" y="0"/>
          <a:chExt cx="0" cy="0"/>
        </a:xfrm>
      </p:grpSpPr>
      <p:sp>
        <p:nvSpPr>
          <p:cNvPr id="433" name="Google Shape;433;p3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34" name="Google Shape;434;p35"/>
          <p:cNvSpPr txBox="1"/>
          <p:nvPr/>
        </p:nvSpPr>
        <p:spPr>
          <a:xfrm>
            <a:off x="2619700" y="655525"/>
            <a:ext cx="50883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Utöka valmöjligheterna</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OER-läroböcker utökar lärarnas resurser och kan garantera samma höga kvalitetsnivå som traditionella läroböcker.</a:t>
            </a:r>
            <a:endParaRPr b="0" i="0" sz="2400" u="none" cap="none" strike="noStrike">
              <a:solidFill>
                <a:srgbClr val="000000"/>
              </a:solidFill>
              <a:latin typeface="Arial"/>
              <a:ea typeface="Arial"/>
              <a:cs typeface="Arial"/>
              <a:sym typeface="Arial"/>
            </a:endParaRPr>
          </a:p>
        </p:txBody>
      </p:sp>
      <p:sp>
        <p:nvSpPr>
          <p:cNvPr id="435" name="Google Shape;435;p3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36" name="Google Shape;436;p3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37" name="Google Shape;437;p3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38" name="Google Shape;438;p3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 name="Google Shape;439;p35"/>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chemeClr val="accent4"/>
                </a:solidFill>
                <a:latin typeface="Open Sans"/>
                <a:ea typeface="Open Sans"/>
                <a:cs typeface="Open Sans"/>
                <a:sym typeface="Open Sans"/>
              </a:rPr>
              <a:t>lärare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43" name="Shape 443"/>
        <p:cNvGrpSpPr/>
        <p:nvPr/>
      </p:nvGrpSpPr>
      <p:grpSpPr>
        <a:xfrm>
          <a:off x="0" y="0"/>
          <a:ext cx="0" cy="0"/>
          <a:chOff x="0" y="0"/>
          <a:chExt cx="0" cy="0"/>
        </a:xfrm>
      </p:grpSpPr>
      <p:sp>
        <p:nvSpPr>
          <p:cNvPr id="444" name="Google Shape;444;p36"/>
          <p:cNvSpPr txBox="1"/>
          <p:nvPr/>
        </p:nvSpPr>
        <p:spPr>
          <a:xfrm>
            <a:off x="2535350" y="692750"/>
            <a:ext cx="50883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Förbättra akademisk frihet</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Öppna licenser på OER ger fakulteter möjlighet att regelbundet ändra och uppdatera lärresurserna för sina kurser.</a:t>
            </a:r>
            <a:endParaRPr b="0" i="0" sz="2400" u="none" cap="none" strike="noStrike">
              <a:solidFill>
                <a:srgbClr val="004993"/>
              </a:solidFill>
              <a:latin typeface="Open Sans"/>
              <a:ea typeface="Open Sans"/>
              <a:cs typeface="Open Sans"/>
              <a:sym typeface="Open Sans"/>
            </a:endParaRPr>
          </a:p>
        </p:txBody>
      </p:sp>
      <p:sp>
        <p:nvSpPr>
          <p:cNvPr id="445" name="Google Shape;445;p3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46" name="Google Shape;446;p3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47" name="Google Shape;447;p3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48" name="Google Shape;448;p3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49" name="Google Shape;449;p3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 name="Google Shape;450;p36"/>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chemeClr val="accent4"/>
                </a:solidFill>
                <a:latin typeface="Open Sans"/>
                <a:ea typeface="Open Sans"/>
                <a:cs typeface="Open Sans"/>
                <a:sym typeface="Open Sans"/>
              </a:rPr>
              <a:t>lärare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54" name="Shape 454"/>
        <p:cNvGrpSpPr/>
        <p:nvPr/>
      </p:nvGrpSpPr>
      <p:grpSpPr>
        <a:xfrm>
          <a:off x="0" y="0"/>
          <a:ext cx="0" cy="0"/>
          <a:chOff x="0" y="0"/>
          <a:chExt cx="0" cy="0"/>
        </a:xfrm>
      </p:grpSpPr>
      <p:sp>
        <p:nvSpPr>
          <p:cNvPr id="455" name="Google Shape;455;p37"/>
          <p:cNvSpPr txBox="1"/>
          <p:nvPr/>
        </p:nvSpPr>
        <p:spPr>
          <a:xfrm>
            <a:off x="2587775" y="181800"/>
            <a:ext cx="4885500" cy="3016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Visa på innovation och kreativitet</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300">
                <a:solidFill>
                  <a:srgbClr val="004993"/>
                </a:solidFill>
                <a:latin typeface="Open Sans"/>
                <a:ea typeface="Open Sans"/>
                <a:cs typeface="Open Sans"/>
                <a:sym typeface="Open Sans"/>
              </a:rPr>
              <a:t>Fakultetens kreativitet kan imponera på potentiella studenter och sponsorer. Detta kan bidra till ökat antal sökande till vissa kurser och öka uppskattningen för enskilda lärare.</a:t>
            </a:r>
            <a:endParaRPr b="0" i="0" sz="2300" u="none" cap="none" strike="noStrike">
              <a:solidFill>
                <a:srgbClr val="004993"/>
              </a:solidFill>
              <a:latin typeface="Arial"/>
              <a:ea typeface="Arial"/>
              <a:cs typeface="Arial"/>
              <a:sym typeface="Arial"/>
            </a:endParaRPr>
          </a:p>
        </p:txBody>
      </p:sp>
      <p:sp>
        <p:nvSpPr>
          <p:cNvPr id="456" name="Google Shape;456;p3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57" name="Google Shape;457;p3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58" name="Google Shape;458;p3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59" name="Google Shape;459;p3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60" name="Google Shape;460;p3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 name="Google Shape;461;p37"/>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chemeClr val="accent4"/>
                </a:solidFill>
                <a:latin typeface="Open Sans"/>
                <a:ea typeface="Open Sans"/>
                <a:cs typeface="Open Sans"/>
                <a:sym typeface="Open Sans"/>
              </a:rPr>
              <a:t>lärare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65" name="Shape 465"/>
        <p:cNvGrpSpPr/>
        <p:nvPr/>
      </p:nvGrpSpPr>
      <p:grpSpPr>
        <a:xfrm>
          <a:off x="0" y="0"/>
          <a:ext cx="0" cy="0"/>
          <a:chOff x="0" y="0"/>
          <a:chExt cx="0" cy="0"/>
        </a:xfrm>
      </p:grpSpPr>
      <p:sp>
        <p:nvSpPr>
          <p:cNvPr id="466" name="Google Shape;466;p3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67" name="Google Shape;467;p38"/>
          <p:cNvSpPr txBox="1"/>
          <p:nvPr/>
        </p:nvSpPr>
        <p:spPr>
          <a:xfrm>
            <a:off x="2593125" y="243450"/>
            <a:ext cx="4858200" cy="3016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Främja stordriftsfördelar</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300">
                <a:solidFill>
                  <a:schemeClr val="lt1"/>
                </a:solidFill>
                <a:latin typeface="Open Sans"/>
                <a:ea typeface="Open Sans"/>
                <a:cs typeface="Open Sans"/>
                <a:sym typeface="Open Sans"/>
              </a:rPr>
              <a:t>OER är gratis online, kan skrivas ut, kan sparas för alltid och är lätta att uppdatera. Resurser som annars skulle gå till att köpa in läroböcker kan omdirigeras till teknik, förbättrad undervisning eller minskad skuldsättning.</a:t>
            </a:r>
            <a:endParaRPr b="0" i="0" sz="2300" u="none" cap="none" strike="noStrike">
              <a:solidFill>
                <a:schemeClr val="lt1"/>
              </a:solidFill>
              <a:latin typeface="Arial"/>
              <a:ea typeface="Arial"/>
              <a:cs typeface="Arial"/>
              <a:sym typeface="Arial"/>
            </a:endParaRPr>
          </a:p>
        </p:txBody>
      </p:sp>
      <p:sp>
        <p:nvSpPr>
          <p:cNvPr id="468" name="Google Shape;468;p3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69" name="Google Shape;469;p3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70" name="Google Shape;470;p3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71" name="Google Shape;471;p3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2" name="Google Shape;472;p38"/>
          <p:cNvSpPr txBox="1"/>
          <p:nvPr/>
        </p:nvSpPr>
        <p:spPr>
          <a:xfrm>
            <a:off x="168025" y="1047150"/>
            <a:ext cx="2257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Fördelar med öppen utbildning för </a:t>
            </a:r>
            <a:r>
              <a:rPr b="1" i="0" lang="en" sz="2300" u="none" cap="none" strike="noStrike">
                <a:solidFill>
                  <a:srgbClr val="45BEDF"/>
                </a:solidFill>
                <a:latin typeface="Open Sans"/>
                <a:ea typeface="Open Sans"/>
                <a:cs typeface="Open Sans"/>
                <a:sym typeface="Open Sans"/>
              </a:rPr>
              <a:t>institutioner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76" name="Shape 476"/>
        <p:cNvGrpSpPr/>
        <p:nvPr/>
      </p:nvGrpSpPr>
      <p:grpSpPr>
        <a:xfrm>
          <a:off x="0" y="0"/>
          <a:ext cx="0" cy="0"/>
          <a:chOff x="0" y="0"/>
          <a:chExt cx="0" cy="0"/>
        </a:xfrm>
      </p:grpSpPr>
      <p:sp>
        <p:nvSpPr>
          <p:cNvPr id="477" name="Google Shape;477;p3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78" name="Google Shape;478;p39"/>
          <p:cNvSpPr txBox="1"/>
          <p:nvPr/>
        </p:nvSpPr>
        <p:spPr>
          <a:xfrm>
            <a:off x="2611550" y="506475"/>
            <a:ext cx="4568400" cy="266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Stöd fakultetsutveckling</a:t>
            </a:r>
            <a:r>
              <a:rPr b="0" i="0" lang="en" sz="2300" u="none" cap="none" strike="noStrike">
                <a:solidFill>
                  <a:srgbClr val="004993"/>
                </a:solidFill>
                <a:latin typeface="Open Sans"/>
                <a:ea typeface="Open Sans"/>
                <a:cs typeface="Open Sans"/>
                <a:sym typeface="Open Sans"/>
              </a:rPr>
              <a:t> </a:t>
            </a:r>
            <a:endParaRPr b="0"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300">
                <a:solidFill>
                  <a:schemeClr val="lt1"/>
                </a:solidFill>
                <a:latin typeface="Open Sans"/>
                <a:ea typeface="Open Sans"/>
                <a:cs typeface="Open Sans"/>
                <a:sym typeface="Open Sans"/>
              </a:rPr>
              <a:t>Ökad tillgång till och användning av OER och peer-to-peer-lärande mellan fakultetsmedlemmar främjas tillsammans med kvaliteten på utbildningsmaterial.</a:t>
            </a:r>
            <a:endParaRPr b="0" i="0" sz="2300" u="none" cap="none" strike="noStrike">
              <a:solidFill>
                <a:schemeClr val="lt1"/>
              </a:solidFill>
              <a:latin typeface="Arial"/>
              <a:ea typeface="Arial"/>
              <a:cs typeface="Arial"/>
              <a:sym typeface="Arial"/>
            </a:endParaRPr>
          </a:p>
        </p:txBody>
      </p:sp>
      <p:sp>
        <p:nvSpPr>
          <p:cNvPr id="479" name="Google Shape;479;p3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0" name="Google Shape;480;p3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81" name="Google Shape;481;p3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82" name="Google Shape;482;p3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 name="Google Shape;483;p39"/>
          <p:cNvSpPr txBox="1"/>
          <p:nvPr/>
        </p:nvSpPr>
        <p:spPr>
          <a:xfrm>
            <a:off x="168025" y="1047150"/>
            <a:ext cx="23085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45BEDF"/>
                </a:solidFill>
                <a:latin typeface="Open Sans"/>
                <a:ea typeface="Open Sans"/>
                <a:cs typeface="Open Sans"/>
                <a:sym typeface="Open Sans"/>
              </a:rPr>
              <a:t>institutioner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p4"/>
          <p:cNvSpPr txBox="1"/>
          <p:nvPr/>
        </p:nvSpPr>
        <p:spPr>
          <a:xfrm>
            <a:off x="3241942" y="939784"/>
            <a:ext cx="18234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lang="en" sz="3700">
                <a:solidFill>
                  <a:srgbClr val="004993"/>
                </a:solidFill>
                <a:latin typeface="Open Sans"/>
                <a:ea typeface="Open Sans"/>
                <a:cs typeface="Open Sans"/>
                <a:sym typeface="Open Sans"/>
              </a:rPr>
              <a:t>Vad är</a:t>
            </a:r>
            <a:r>
              <a:rPr b="1" i="0" lang="en" sz="3700" u="none" cap="none" strike="noStrike">
                <a:solidFill>
                  <a:srgbClr val="004993"/>
                </a:solidFill>
                <a:latin typeface="Open Sans"/>
                <a:ea typeface="Open Sans"/>
                <a:cs typeface="Open Sans"/>
                <a:sym typeface="Open Sans"/>
              </a:rPr>
              <a:t>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OER?</a:t>
            </a:r>
            <a:endParaRPr b="1" i="0" sz="3700" u="none" cap="none" strike="noStrike">
              <a:solidFill>
                <a:srgbClr val="004993"/>
              </a:solidFill>
              <a:latin typeface="Open Sans"/>
              <a:ea typeface="Open Sans"/>
              <a:cs typeface="Open Sans"/>
              <a:sym typeface="Open Sans"/>
            </a:endParaRPr>
          </a:p>
        </p:txBody>
      </p:sp>
      <p:sp>
        <p:nvSpPr>
          <p:cNvPr id="90" name="Google Shape;90;p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91" name="Google Shape;91;p4"/>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92" name="Google Shape;92;p4"/>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93" name="Google Shape;93;p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94" name="Google Shape;94;p4"/>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87" name="Shape 487"/>
        <p:cNvGrpSpPr/>
        <p:nvPr/>
      </p:nvGrpSpPr>
      <p:grpSpPr>
        <a:xfrm>
          <a:off x="0" y="0"/>
          <a:ext cx="0" cy="0"/>
          <a:chOff x="0" y="0"/>
          <a:chExt cx="0" cy="0"/>
        </a:xfrm>
      </p:grpSpPr>
      <p:sp>
        <p:nvSpPr>
          <p:cNvPr id="488" name="Google Shape;488;p4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89" name="Google Shape;489;p40"/>
          <p:cNvSpPr txBox="1"/>
          <p:nvPr/>
        </p:nvSpPr>
        <p:spPr>
          <a:xfrm>
            <a:off x="2605400" y="420450"/>
            <a:ext cx="4878900" cy="3016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Få ut mesta möjliga av offentliga investeringar</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300">
                <a:solidFill>
                  <a:schemeClr val="lt1"/>
                </a:solidFill>
                <a:latin typeface="Open Sans"/>
                <a:ea typeface="Open Sans"/>
                <a:cs typeface="Open Sans"/>
                <a:sym typeface="Open Sans"/>
              </a:rPr>
              <a:t>Resurser som kommer från offentlig finansiering används för att skapa offentlig kunskap och delas tvärgående genom institutioner till reducerade extrakostnader.</a:t>
            </a:r>
            <a:endParaRPr b="0" i="0" sz="2300" u="none" cap="none" strike="noStrike">
              <a:solidFill>
                <a:schemeClr val="lt1"/>
              </a:solidFill>
              <a:latin typeface="Arial"/>
              <a:ea typeface="Arial"/>
              <a:cs typeface="Arial"/>
              <a:sym typeface="Arial"/>
            </a:endParaRPr>
          </a:p>
        </p:txBody>
      </p:sp>
      <p:sp>
        <p:nvSpPr>
          <p:cNvPr id="490" name="Google Shape;490;p4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91" name="Google Shape;491;p4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92" name="Google Shape;492;p4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93" name="Google Shape;493;p4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 name="Google Shape;494;p40"/>
          <p:cNvSpPr txBox="1"/>
          <p:nvPr/>
        </p:nvSpPr>
        <p:spPr>
          <a:xfrm>
            <a:off x="168025" y="1047150"/>
            <a:ext cx="22470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45BEDF"/>
                </a:solidFill>
                <a:latin typeface="Open Sans"/>
                <a:ea typeface="Open Sans"/>
                <a:cs typeface="Open Sans"/>
                <a:sym typeface="Open Sans"/>
              </a:rPr>
              <a:t>institutioner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98" name="Shape 498"/>
        <p:cNvGrpSpPr/>
        <p:nvPr/>
      </p:nvGrpSpPr>
      <p:grpSpPr>
        <a:xfrm>
          <a:off x="0" y="0"/>
          <a:ext cx="0" cy="0"/>
          <a:chOff x="0" y="0"/>
          <a:chExt cx="0" cy="0"/>
        </a:xfrm>
      </p:grpSpPr>
      <p:sp>
        <p:nvSpPr>
          <p:cNvPr id="499" name="Google Shape;499;p4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00" name="Google Shape;500;p41"/>
          <p:cNvSpPr txBox="1"/>
          <p:nvPr/>
        </p:nvSpPr>
        <p:spPr>
          <a:xfrm>
            <a:off x="2611550" y="574600"/>
            <a:ext cx="45684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Stöd egenreklam</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chemeClr val="lt1"/>
                </a:solidFill>
                <a:latin typeface="Open Sans"/>
                <a:ea typeface="Open Sans"/>
                <a:cs typeface="Open Sans"/>
                <a:sym typeface="Open Sans"/>
              </a:rPr>
              <a:t>Den offentliga bilden av institutionen kan i hög grad dra nytta av dess delade och återanvända högkvalitativa OER.</a:t>
            </a:r>
            <a:endParaRPr b="0" i="0" sz="2400" u="none" cap="none" strike="noStrike">
              <a:solidFill>
                <a:schemeClr val="lt1"/>
              </a:solidFill>
              <a:latin typeface="Arial"/>
              <a:ea typeface="Arial"/>
              <a:cs typeface="Arial"/>
              <a:sym typeface="Arial"/>
            </a:endParaRPr>
          </a:p>
        </p:txBody>
      </p:sp>
      <p:sp>
        <p:nvSpPr>
          <p:cNvPr id="501" name="Google Shape;501;p4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02" name="Google Shape;502;p4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03" name="Google Shape;503;p4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04" name="Google Shape;504;p4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 name="Google Shape;505;p41"/>
          <p:cNvSpPr txBox="1"/>
          <p:nvPr/>
        </p:nvSpPr>
        <p:spPr>
          <a:xfrm>
            <a:off x="168025" y="1047150"/>
            <a:ext cx="22470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45BEDF"/>
                </a:solidFill>
                <a:latin typeface="Open Sans"/>
                <a:ea typeface="Open Sans"/>
                <a:cs typeface="Open Sans"/>
                <a:sym typeface="Open Sans"/>
              </a:rPr>
              <a:t>institutioner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09" name="Shape 509"/>
        <p:cNvGrpSpPr/>
        <p:nvPr/>
      </p:nvGrpSpPr>
      <p:grpSpPr>
        <a:xfrm>
          <a:off x="0" y="0"/>
          <a:ext cx="0" cy="0"/>
          <a:chOff x="0" y="0"/>
          <a:chExt cx="0" cy="0"/>
        </a:xfrm>
      </p:grpSpPr>
      <p:sp>
        <p:nvSpPr>
          <p:cNvPr id="510" name="Google Shape;510;p4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11" name="Google Shape;511;p42"/>
          <p:cNvSpPr txBox="1"/>
          <p:nvPr/>
        </p:nvSpPr>
        <p:spPr>
          <a:xfrm>
            <a:off x="2611550" y="191275"/>
            <a:ext cx="45684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Stöd internationellt samarbete</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chemeClr val="lt1"/>
                </a:solidFill>
                <a:latin typeface="Open Sans"/>
                <a:ea typeface="Open Sans"/>
                <a:cs typeface="Open Sans"/>
                <a:sym typeface="Open Sans"/>
              </a:rPr>
              <a:t>Att arbeta med OER ökar institutionens synlighet och förbättrar dess rykte på internationell nivå genom aktivt samarbete med andra institutioner globalt.</a:t>
            </a:r>
            <a:endParaRPr b="0" i="0" sz="2400" u="none" cap="none" strike="noStrike">
              <a:solidFill>
                <a:srgbClr val="000000"/>
              </a:solidFill>
              <a:latin typeface="Arial"/>
              <a:ea typeface="Arial"/>
              <a:cs typeface="Arial"/>
              <a:sym typeface="Arial"/>
            </a:endParaRPr>
          </a:p>
        </p:txBody>
      </p:sp>
      <p:sp>
        <p:nvSpPr>
          <p:cNvPr id="512" name="Google Shape;512;p4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13" name="Google Shape;513;p4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14" name="Google Shape;514;p4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15" name="Google Shape;515;p4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 name="Google Shape;516;p42"/>
          <p:cNvSpPr txBox="1"/>
          <p:nvPr/>
        </p:nvSpPr>
        <p:spPr>
          <a:xfrm>
            <a:off x="168025" y="1047150"/>
            <a:ext cx="22674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45BEDF"/>
                </a:solidFill>
                <a:latin typeface="Open Sans"/>
                <a:ea typeface="Open Sans"/>
                <a:cs typeface="Open Sans"/>
                <a:sym typeface="Open Sans"/>
              </a:rPr>
              <a:t>institutioner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20" name="Shape 520"/>
        <p:cNvGrpSpPr/>
        <p:nvPr/>
      </p:nvGrpSpPr>
      <p:grpSpPr>
        <a:xfrm>
          <a:off x="0" y="0"/>
          <a:ext cx="0" cy="0"/>
          <a:chOff x="0" y="0"/>
          <a:chExt cx="0" cy="0"/>
        </a:xfrm>
      </p:grpSpPr>
      <p:sp>
        <p:nvSpPr>
          <p:cNvPr id="521" name="Google Shape;521;p4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22" name="Google Shape;522;p43"/>
          <p:cNvSpPr txBox="1"/>
          <p:nvPr/>
        </p:nvSpPr>
        <p:spPr>
          <a:xfrm>
            <a:off x="2611550" y="191275"/>
            <a:ext cx="49149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Underlätta rekrytering</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chemeClr val="lt1"/>
                </a:solidFill>
                <a:latin typeface="Open Sans"/>
                <a:ea typeface="Open Sans"/>
                <a:cs typeface="Open Sans"/>
                <a:sym typeface="Open Sans"/>
              </a:rPr>
              <a:t>Användningen av OER ökar antalet studenter i högre utbildning genom att nå icke-traditionella studenter som gör studieval baserat på kvaliteten på det utbildningsmaterial som erbjuds.</a:t>
            </a:r>
            <a:endParaRPr b="0" i="0" sz="2400" u="none" cap="none" strike="noStrike">
              <a:solidFill>
                <a:schemeClr val="lt1"/>
              </a:solidFill>
              <a:latin typeface="Arial"/>
              <a:ea typeface="Arial"/>
              <a:cs typeface="Arial"/>
              <a:sym typeface="Arial"/>
            </a:endParaRPr>
          </a:p>
        </p:txBody>
      </p:sp>
      <p:sp>
        <p:nvSpPr>
          <p:cNvPr id="523" name="Google Shape;523;p4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24" name="Google Shape;524;p4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25" name="Google Shape;525;p4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26" name="Google Shape;526;p4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 name="Google Shape;527;p43"/>
          <p:cNvSpPr txBox="1"/>
          <p:nvPr/>
        </p:nvSpPr>
        <p:spPr>
          <a:xfrm>
            <a:off x="168025" y="1047150"/>
            <a:ext cx="22878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45BEDF"/>
                </a:solidFill>
                <a:latin typeface="Open Sans"/>
                <a:ea typeface="Open Sans"/>
                <a:cs typeface="Open Sans"/>
                <a:sym typeface="Open Sans"/>
              </a:rPr>
              <a:t>institutioner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31" name="Shape 531"/>
        <p:cNvGrpSpPr/>
        <p:nvPr/>
      </p:nvGrpSpPr>
      <p:grpSpPr>
        <a:xfrm>
          <a:off x="0" y="0"/>
          <a:ext cx="0" cy="0"/>
          <a:chOff x="0" y="0"/>
          <a:chExt cx="0" cy="0"/>
        </a:xfrm>
      </p:grpSpPr>
      <p:sp>
        <p:nvSpPr>
          <p:cNvPr id="532" name="Google Shape;532;p4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33" name="Google Shape;533;p44"/>
          <p:cNvSpPr txBox="1"/>
          <p:nvPr/>
        </p:nvSpPr>
        <p:spPr>
          <a:xfrm>
            <a:off x="2687750" y="889625"/>
            <a:ext cx="4568400" cy="1954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Håll kvar alumner</a:t>
            </a:r>
            <a:endParaRPr b="1" sz="2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300">
                <a:solidFill>
                  <a:schemeClr val="lt1"/>
                </a:solidFill>
                <a:latin typeface="Open Sans"/>
                <a:ea typeface="Open Sans"/>
                <a:cs typeface="Open Sans"/>
                <a:sym typeface="Open Sans"/>
              </a:rPr>
              <a:t>Att erbjuda kvalitativa OER till alumner hjälper institutionen att hålla kontakten med dem aktiv.</a:t>
            </a:r>
            <a:endParaRPr b="0" i="0" sz="2300" u="none" cap="none" strike="noStrike">
              <a:solidFill>
                <a:schemeClr val="lt1"/>
              </a:solidFill>
              <a:latin typeface="Arial"/>
              <a:ea typeface="Arial"/>
              <a:cs typeface="Arial"/>
              <a:sym typeface="Arial"/>
            </a:endParaRPr>
          </a:p>
        </p:txBody>
      </p:sp>
      <p:sp>
        <p:nvSpPr>
          <p:cNvPr id="534" name="Google Shape;534;p4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35" name="Google Shape;535;p4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36" name="Google Shape;536;p4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37" name="Google Shape;537;p4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 name="Google Shape;538;p44"/>
          <p:cNvSpPr txBox="1"/>
          <p:nvPr/>
        </p:nvSpPr>
        <p:spPr>
          <a:xfrm>
            <a:off x="168025" y="1047150"/>
            <a:ext cx="22674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45BEDF"/>
                </a:solidFill>
                <a:latin typeface="Open Sans"/>
                <a:ea typeface="Open Sans"/>
                <a:cs typeface="Open Sans"/>
                <a:sym typeface="Open Sans"/>
              </a:rPr>
              <a:t>institutioner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42" name="Shape 542"/>
        <p:cNvGrpSpPr/>
        <p:nvPr/>
      </p:nvGrpSpPr>
      <p:grpSpPr>
        <a:xfrm>
          <a:off x="0" y="0"/>
          <a:ext cx="0" cy="0"/>
          <a:chOff x="0" y="0"/>
          <a:chExt cx="0" cy="0"/>
        </a:xfrm>
      </p:grpSpPr>
      <p:sp>
        <p:nvSpPr>
          <p:cNvPr id="543" name="Google Shape;543;p4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4" name="Google Shape;544;p45"/>
          <p:cNvSpPr txBox="1"/>
          <p:nvPr/>
        </p:nvSpPr>
        <p:spPr>
          <a:xfrm>
            <a:off x="2611550" y="635875"/>
            <a:ext cx="45684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Öppna upp information</a:t>
            </a:r>
            <a:r>
              <a:rPr b="1" i="0" lang="en" sz="2400" u="none" cap="none" strike="noStrike">
                <a:solidFill>
                  <a:srgbClr val="004993"/>
                </a:solidFill>
                <a:latin typeface="Open Sans"/>
                <a:ea typeface="Open Sans"/>
                <a:cs typeface="Open Sans"/>
                <a:sym typeface="Open Sans"/>
              </a:rPr>
              <a:t> </a:t>
            </a:r>
            <a:r>
              <a:rPr lang="en" sz="2400">
                <a:solidFill>
                  <a:srgbClr val="004993"/>
                </a:solidFill>
                <a:latin typeface="Open Sans"/>
                <a:ea typeface="Open Sans"/>
                <a:cs typeface="Open Sans"/>
                <a:sym typeface="Open Sans"/>
              </a:rPr>
              <a:t>Kunskap kan delas på bred front till alla intresserade genom att öppna utbildningsresurser med licenser.</a:t>
            </a:r>
            <a:endParaRPr b="0" i="0" sz="2000" u="none" cap="none" strike="noStrike">
              <a:solidFill>
                <a:srgbClr val="000000"/>
              </a:solidFill>
              <a:latin typeface="Arial"/>
              <a:ea typeface="Arial"/>
              <a:cs typeface="Arial"/>
              <a:sym typeface="Arial"/>
            </a:endParaRPr>
          </a:p>
        </p:txBody>
      </p:sp>
      <p:sp>
        <p:nvSpPr>
          <p:cNvPr id="545" name="Google Shape;545;p4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6" name="Google Shape;546;p4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47" name="Google Shape;547;p4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48" name="Google Shape;548;p4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 name="Google Shape;549;p45"/>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Fördelar med öppen utbildning för alla</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53" name="Shape 553"/>
        <p:cNvGrpSpPr/>
        <p:nvPr/>
      </p:nvGrpSpPr>
      <p:grpSpPr>
        <a:xfrm>
          <a:off x="0" y="0"/>
          <a:ext cx="0" cy="0"/>
          <a:chOff x="0" y="0"/>
          <a:chExt cx="0" cy="0"/>
        </a:xfrm>
      </p:grpSpPr>
      <p:sp>
        <p:nvSpPr>
          <p:cNvPr id="554" name="Google Shape;554;p4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5" name="Google Shape;555;p46"/>
          <p:cNvSpPr txBox="1"/>
          <p:nvPr/>
        </p:nvSpPr>
        <p:spPr>
          <a:xfrm>
            <a:off x="2611550" y="679625"/>
            <a:ext cx="45684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Överför kunskap</a:t>
            </a:r>
            <a:r>
              <a:rPr b="0" i="0" lang="en" sz="2400" u="none" cap="none" strike="noStrike">
                <a:solidFill>
                  <a:srgbClr val="004993"/>
                </a:solidFill>
                <a:latin typeface="Open Sans"/>
                <a:ea typeface="Open Sans"/>
                <a:cs typeface="Open Sans"/>
                <a:sym typeface="Open Sans"/>
              </a:rPr>
              <a:t> </a:t>
            </a:r>
            <a:r>
              <a:rPr lang="en" sz="2400">
                <a:solidFill>
                  <a:srgbClr val="004993"/>
                </a:solidFill>
                <a:latin typeface="Open Sans"/>
                <a:ea typeface="Open Sans"/>
                <a:cs typeface="Open Sans"/>
                <a:sym typeface="Open Sans"/>
              </a:rPr>
              <a:t> Utbildningsresurser skapade med offentliga skattemedel är tillgängliga för allmänheten, återanvändbara och delbara.</a:t>
            </a:r>
            <a:endParaRPr b="0" i="0" sz="2400" u="none" cap="none" strike="noStrike">
              <a:solidFill>
                <a:srgbClr val="000000"/>
              </a:solidFill>
              <a:latin typeface="Arial"/>
              <a:ea typeface="Arial"/>
              <a:cs typeface="Arial"/>
              <a:sym typeface="Arial"/>
            </a:endParaRPr>
          </a:p>
        </p:txBody>
      </p:sp>
      <p:sp>
        <p:nvSpPr>
          <p:cNvPr id="556" name="Google Shape;556;p4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7" name="Google Shape;557;p4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58" name="Google Shape;558;p4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59" name="Google Shape;559;p4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 name="Google Shape;560;p46"/>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alla</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64" name="Shape 564"/>
        <p:cNvGrpSpPr/>
        <p:nvPr/>
      </p:nvGrpSpPr>
      <p:grpSpPr>
        <a:xfrm>
          <a:off x="0" y="0"/>
          <a:ext cx="0" cy="0"/>
          <a:chOff x="0" y="0"/>
          <a:chExt cx="0" cy="0"/>
        </a:xfrm>
      </p:grpSpPr>
      <p:sp>
        <p:nvSpPr>
          <p:cNvPr id="565" name="Google Shape;565;p4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6" name="Google Shape;566;p47"/>
          <p:cNvSpPr txBox="1"/>
          <p:nvPr/>
        </p:nvSpPr>
        <p:spPr>
          <a:xfrm>
            <a:off x="2623825" y="366600"/>
            <a:ext cx="49341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Gör lärandet livslångt</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Att vara uppdaterad och tillhandahålla kontinuerligt lärande blir mer tillgängligt för alla, vilket </a:t>
            </a:r>
            <a:r>
              <a:rPr lang="en" sz="2400">
                <a:solidFill>
                  <a:srgbClr val="004993"/>
                </a:solidFill>
                <a:latin typeface="Open Sans"/>
                <a:ea typeface="Open Sans"/>
                <a:cs typeface="Open Sans"/>
                <a:sym typeface="Open Sans"/>
              </a:rPr>
              <a:t>överbryggar</a:t>
            </a:r>
            <a:r>
              <a:rPr lang="en" sz="2400">
                <a:solidFill>
                  <a:srgbClr val="004993"/>
                </a:solidFill>
                <a:latin typeface="Open Sans"/>
                <a:ea typeface="Open Sans"/>
                <a:cs typeface="Open Sans"/>
                <a:sym typeface="Open Sans"/>
              </a:rPr>
              <a:t> klyftan mellan formella, informella och icke-formella öppna möjligheter.</a:t>
            </a:r>
            <a:endParaRPr b="0" i="0" sz="2400" u="none" cap="none" strike="noStrike">
              <a:solidFill>
                <a:srgbClr val="000000"/>
              </a:solidFill>
              <a:latin typeface="Arial"/>
              <a:ea typeface="Arial"/>
              <a:cs typeface="Arial"/>
              <a:sym typeface="Arial"/>
            </a:endParaRPr>
          </a:p>
        </p:txBody>
      </p:sp>
      <p:sp>
        <p:nvSpPr>
          <p:cNvPr id="567" name="Google Shape;567;p4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8" name="Google Shape;568;p4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69" name="Google Shape;569;p4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70" name="Google Shape;570;p4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 name="Google Shape;571;p47"/>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alla</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5" name="Shape 575"/>
        <p:cNvGrpSpPr/>
        <p:nvPr/>
      </p:nvGrpSpPr>
      <p:grpSpPr>
        <a:xfrm>
          <a:off x="0" y="0"/>
          <a:ext cx="0" cy="0"/>
          <a:chOff x="0" y="0"/>
          <a:chExt cx="0" cy="0"/>
        </a:xfrm>
      </p:grpSpPr>
      <p:sp>
        <p:nvSpPr>
          <p:cNvPr id="576" name="Google Shape;576;p4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7" name="Google Shape;577;p48"/>
          <p:cNvSpPr txBox="1"/>
          <p:nvPr/>
        </p:nvSpPr>
        <p:spPr>
          <a:xfrm>
            <a:off x="2611550" y="496075"/>
            <a:ext cx="45684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Öka jämställdheten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Gratis online-resurser gör det lättare att tillhandahålla samma kvalitetskunskap till alla, oavsett deras sociala och ekonomiska status.</a:t>
            </a:r>
            <a:endParaRPr b="0" i="0" sz="2400" u="none" cap="none" strike="noStrike">
              <a:solidFill>
                <a:srgbClr val="000000"/>
              </a:solidFill>
              <a:latin typeface="Arial"/>
              <a:ea typeface="Arial"/>
              <a:cs typeface="Arial"/>
              <a:sym typeface="Arial"/>
            </a:endParaRPr>
          </a:p>
        </p:txBody>
      </p:sp>
      <p:sp>
        <p:nvSpPr>
          <p:cNvPr id="578" name="Google Shape;578;p4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9" name="Google Shape;579;p4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80" name="Google Shape;580;p4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81" name="Google Shape;581;p4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 name="Google Shape;582;p48"/>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alla</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86" name="Shape 586"/>
        <p:cNvGrpSpPr/>
        <p:nvPr/>
      </p:nvGrpSpPr>
      <p:grpSpPr>
        <a:xfrm>
          <a:off x="0" y="0"/>
          <a:ext cx="0" cy="0"/>
          <a:chOff x="0" y="0"/>
          <a:chExt cx="0" cy="0"/>
        </a:xfrm>
      </p:grpSpPr>
      <p:sp>
        <p:nvSpPr>
          <p:cNvPr id="587" name="Google Shape;587;p4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88" name="Google Shape;588;p49"/>
          <p:cNvSpPr txBox="1"/>
          <p:nvPr/>
        </p:nvSpPr>
        <p:spPr>
          <a:xfrm>
            <a:off x="2611550" y="419875"/>
            <a:ext cx="45684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Främja mångfald och inkludering</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OER-material, som lätt kan delas och nås via Internet, är ett utmärkt verktyg för att upptäcka och bekanta sig med olika synpunkter.</a:t>
            </a:r>
            <a:endParaRPr b="0" i="0" sz="2400" u="none" cap="none" strike="noStrike">
              <a:solidFill>
                <a:srgbClr val="000000"/>
              </a:solidFill>
              <a:latin typeface="Arial"/>
              <a:ea typeface="Arial"/>
              <a:cs typeface="Arial"/>
              <a:sym typeface="Arial"/>
            </a:endParaRPr>
          </a:p>
        </p:txBody>
      </p:sp>
      <p:sp>
        <p:nvSpPr>
          <p:cNvPr id="589" name="Google Shape;589;p4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0" name="Google Shape;590;p4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1" name="Google Shape;591;p4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92" name="Google Shape;592;p4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 name="Google Shape;593;p49"/>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alla</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5"/>
          <p:cNvSpPr txBox="1"/>
          <p:nvPr/>
        </p:nvSpPr>
        <p:spPr>
          <a:xfrm>
            <a:off x="3247917" y="939784"/>
            <a:ext cx="39990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Vad är öppna licenser?</a:t>
            </a:r>
            <a:endParaRPr b="1" i="0" sz="3700" u="none" cap="none" strike="noStrike">
              <a:solidFill>
                <a:srgbClr val="004993"/>
              </a:solidFill>
              <a:latin typeface="Open Sans"/>
              <a:ea typeface="Open Sans"/>
              <a:cs typeface="Open Sans"/>
              <a:sym typeface="Open Sans"/>
            </a:endParaRPr>
          </a:p>
        </p:txBody>
      </p:sp>
      <p:sp>
        <p:nvSpPr>
          <p:cNvPr id="100" name="Google Shape;100;p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01" name="Google Shape;101;p5"/>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02" name="Google Shape;102;p5"/>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03" name="Google Shape;103;p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04" name="Google Shape;104;p5"/>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97" name="Shape 597"/>
        <p:cNvGrpSpPr/>
        <p:nvPr/>
      </p:nvGrpSpPr>
      <p:grpSpPr>
        <a:xfrm>
          <a:off x="0" y="0"/>
          <a:ext cx="0" cy="0"/>
          <a:chOff x="0" y="0"/>
          <a:chExt cx="0" cy="0"/>
        </a:xfrm>
      </p:grpSpPr>
      <p:sp>
        <p:nvSpPr>
          <p:cNvPr id="598" name="Google Shape;598;p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99" name="Google Shape;599;p50"/>
          <p:cNvSpPr txBox="1"/>
          <p:nvPr/>
        </p:nvSpPr>
        <p:spPr>
          <a:xfrm>
            <a:off x="2601300" y="735900"/>
            <a:ext cx="46542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Främja medborgarvetenskap</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Kunskap kan skapas av alla, och tillgången till material gör det lättare för människor att fortsätta skaffa sig kunskap.</a:t>
            </a:r>
            <a:endParaRPr b="0" i="0" sz="2400" u="none" cap="none" strike="noStrike">
              <a:solidFill>
                <a:srgbClr val="000000"/>
              </a:solidFill>
              <a:latin typeface="Arial"/>
              <a:ea typeface="Arial"/>
              <a:cs typeface="Arial"/>
              <a:sym typeface="Arial"/>
            </a:endParaRPr>
          </a:p>
        </p:txBody>
      </p:sp>
      <p:sp>
        <p:nvSpPr>
          <p:cNvPr id="600" name="Google Shape;600;p5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1" name="Google Shape;601;p5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02" name="Google Shape;602;p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03" name="Google Shape;603;p5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 name="Google Shape;604;p50"/>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alla</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08" name="Shape 608"/>
        <p:cNvGrpSpPr/>
        <p:nvPr/>
      </p:nvGrpSpPr>
      <p:grpSpPr>
        <a:xfrm>
          <a:off x="0" y="0"/>
          <a:ext cx="0" cy="0"/>
          <a:chOff x="0" y="0"/>
          <a:chExt cx="0" cy="0"/>
        </a:xfrm>
      </p:grpSpPr>
      <p:sp>
        <p:nvSpPr>
          <p:cNvPr id="609" name="Google Shape;609;p5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10" name="Google Shape;610;p51"/>
          <p:cNvSpPr txBox="1"/>
          <p:nvPr/>
        </p:nvSpPr>
        <p:spPr>
          <a:xfrm>
            <a:off x="2594775" y="115225"/>
            <a:ext cx="4946700" cy="3195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lang="en" sz="2400">
                <a:solidFill>
                  <a:srgbClr val="004993"/>
                </a:solidFill>
                <a:latin typeface="Open Sans"/>
                <a:ea typeface="Open Sans"/>
                <a:cs typeface="Open Sans"/>
                <a:sym typeface="Open Sans"/>
              </a:rPr>
              <a:t>Förbättra kvaliteten</a:t>
            </a:r>
            <a:endParaRPr b="0" i="0" sz="24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Vem som helst kan stöda kvalitetsförbättringar av OER genom att helt enkelt ställa förtydligande frågor; ingen tillgång innebär inga frågor, inga frågor innebär inga tvivel, inga tvivel innebär inga förbättringar.</a:t>
            </a:r>
            <a:endParaRPr b="0" i="0" sz="2400" u="none" cap="none" strike="noStrike">
              <a:solidFill>
                <a:srgbClr val="004993"/>
              </a:solidFill>
              <a:latin typeface="Open Sans"/>
              <a:ea typeface="Open Sans"/>
              <a:cs typeface="Open Sans"/>
              <a:sym typeface="Open Sans"/>
            </a:endParaRPr>
          </a:p>
        </p:txBody>
      </p:sp>
      <p:sp>
        <p:nvSpPr>
          <p:cNvPr id="611" name="Google Shape;611;p5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12" name="Google Shape;612;p5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13" name="Google Shape;613;p5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14" name="Google Shape;614;p5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 name="Google Shape;615;p51"/>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alla</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19" name="Shape 619"/>
        <p:cNvGrpSpPr/>
        <p:nvPr/>
      </p:nvGrpSpPr>
      <p:grpSpPr>
        <a:xfrm>
          <a:off x="0" y="0"/>
          <a:ext cx="0" cy="0"/>
          <a:chOff x="0" y="0"/>
          <a:chExt cx="0" cy="0"/>
        </a:xfrm>
      </p:grpSpPr>
      <p:sp>
        <p:nvSpPr>
          <p:cNvPr id="620" name="Google Shape;620;p5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621" name="Google Shape;621;p5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22" name="Google Shape;622;p52"/>
          <p:cNvSpPr txBox="1"/>
          <p:nvPr/>
        </p:nvSpPr>
        <p:spPr>
          <a:xfrm>
            <a:off x="2759125" y="767125"/>
            <a:ext cx="4688100" cy="1954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Bredda gränserna</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300">
                <a:solidFill>
                  <a:srgbClr val="004993"/>
                </a:solidFill>
                <a:latin typeface="Open Sans"/>
                <a:ea typeface="Open Sans"/>
                <a:cs typeface="Open Sans"/>
                <a:sym typeface="Open Sans"/>
              </a:rPr>
              <a:t>OER är ett underbart sätt att dela kunskap över gränserna som möjliggör anpassningar som verkligen fungerar lokalt.</a:t>
            </a:r>
            <a:endParaRPr b="0" i="0" sz="2300" u="none" cap="none" strike="noStrike">
              <a:solidFill>
                <a:srgbClr val="004993"/>
              </a:solidFill>
              <a:latin typeface="Arial"/>
              <a:ea typeface="Arial"/>
              <a:cs typeface="Arial"/>
              <a:sym typeface="Arial"/>
            </a:endParaRPr>
          </a:p>
        </p:txBody>
      </p:sp>
      <p:sp>
        <p:nvSpPr>
          <p:cNvPr id="623" name="Google Shape;623;p5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24" name="Google Shape;624;p5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sp>
        <p:nvSpPr>
          <p:cNvPr id="625" name="Google Shape;625;p5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 name="Google Shape;626;p52"/>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alla</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30" name="Shape 630"/>
        <p:cNvGrpSpPr/>
        <p:nvPr/>
      </p:nvGrpSpPr>
      <p:grpSpPr>
        <a:xfrm>
          <a:off x="0" y="0"/>
          <a:ext cx="0" cy="0"/>
          <a:chOff x="0" y="0"/>
          <a:chExt cx="0" cy="0"/>
        </a:xfrm>
      </p:grpSpPr>
      <p:sp>
        <p:nvSpPr>
          <p:cNvPr id="631" name="Google Shape;631;p53"/>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2" name="Google Shape;632;p5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3" name="Google Shape;633;p53"/>
          <p:cNvSpPr txBox="1"/>
          <p:nvPr/>
        </p:nvSpPr>
        <p:spPr>
          <a:xfrm>
            <a:off x="2673825" y="333825"/>
            <a:ext cx="4946100" cy="2920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Stöder professionell utveckling</a:t>
            </a:r>
            <a:endParaRPr b="1" i="0" sz="20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Att engagera sig på biblioteks-, institutionell, nationell eller internationell nivå med OER och OE-styrning kan användas som en möjlighet till professionell utveckling och tillväxt utanför de "traditionella" eller mer etablerade expertområden (t.ex. samlingsbildning, metadata, etc.).</a:t>
            </a:r>
            <a:endParaRPr b="0" i="0" sz="2000" u="none" cap="none" strike="noStrike">
              <a:solidFill>
                <a:srgbClr val="B9E9F6"/>
              </a:solidFill>
              <a:latin typeface="Arial"/>
              <a:ea typeface="Arial"/>
              <a:cs typeface="Arial"/>
              <a:sym typeface="Arial"/>
            </a:endParaRPr>
          </a:p>
        </p:txBody>
      </p:sp>
      <p:sp>
        <p:nvSpPr>
          <p:cNvPr id="634" name="Google Shape;634;p53"/>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35" name="Google Shape;635;p53"/>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36" name="Google Shape;636;p5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37" name="Google Shape;637;p53"/>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2200">
                <a:solidFill>
                  <a:srgbClr val="004993"/>
                </a:solidFill>
                <a:latin typeface="Open Sans"/>
                <a:ea typeface="Open Sans"/>
                <a:cs typeface="Open Sans"/>
                <a:sym typeface="Open Sans"/>
              </a:rPr>
              <a:t>Fördelar med öppen utbildning för </a:t>
            </a:r>
            <a:r>
              <a:rPr b="1" i="0" lang="en" sz="2200" u="none" cap="none" strike="noStrike">
                <a:solidFill>
                  <a:srgbClr val="FFDE59"/>
                </a:solidFill>
                <a:latin typeface="Open Sans"/>
                <a:ea typeface="Open Sans"/>
                <a:cs typeface="Open Sans"/>
                <a:sym typeface="Open Sans"/>
              </a:rPr>
              <a:t>bibliotekarier</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41" name="Shape 641"/>
        <p:cNvGrpSpPr/>
        <p:nvPr/>
      </p:nvGrpSpPr>
      <p:grpSpPr>
        <a:xfrm>
          <a:off x="0" y="0"/>
          <a:ext cx="0" cy="0"/>
          <a:chOff x="0" y="0"/>
          <a:chExt cx="0" cy="0"/>
        </a:xfrm>
      </p:grpSpPr>
      <p:sp>
        <p:nvSpPr>
          <p:cNvPr id="642" name="Google Shape;642;p54"/>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3" name="Google Shape;643;p5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4" name="Google Shape;644;p54"/>
          <p:cNvSpPr txBox="1"/>
          <p:nvPr/>
        </p:nvSpPr>
        <p:spPr>
          <a:xfrm>
            <a:off x="2682042" y="574344"/>
            <a:ext cx="4645200" cy="2715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80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Erkännande som värdefulla partners</a:t>
            </a:r>
            <a:endParaRPr b="1" i="0" sz="2000" u="none" cap="none" strike="noStrike">
              <a:solidFill>
                <a:srgbClr val="B9E9F6"/>
              </a:solidFill>
              <a:latin typeface="Open Sans"/>
              <a:ea typeface="Open Sans"/>
              <a:cs typeface="Open Sans"/>
              <a:sym typeface="Open Sans"/>
            </a:endParaRPr>
          </a:p>
          <a:p>
            <a:pPr indent="0" lvl="0" marL="0" marR="0" rtl="0" algn="l">
              <a:lnSpc>
                <a:spcPct val="100000"/>
              </a:lnSpc>
              <a:spcBef>
                <a:spcPts val="80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Tack vare sin expertis inom öppen pedagogik och öppna licenser är bibliotekarier erkända av lärare och forskare som pålitliga partners när det gäller att hitta, anpassa och skapa tillförlitliga utbildningsresurser.</a:t>
            </a:r>
            <a:endParaRPr b="0" i="0" sz="2000" u="none" cap="none" strike="noStrike">
              <a:solidFill>
                <a:srgbClr val="B9E9F6"/>
              </a:solidFill>
              <a:latin typeface="Arial"/>
              <a:ea typeface="Arial"/>
              <a:cs typeface="Arial"/>
              <a:sym typeface="Arial"/>
            </a:endParaRPr>
          </a:p>
        </p:txBody>
      </p:sp>
      <p:sp>
        <p:nvSpPr>
          <p:cNvPr id="645" name="Google Shape;645;p54"/>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6" name="Google Shape;646;p54"/>
          <p:cNvSpPr txBox="1"/>
          <p:nvPr/>
        </p:nvSpPr>
        <p:spPr>
          <a:xfrm>
            <a:off x="193500" y="1165272"/>
            <a:ext cx="2078400" cy="1504800"/>
          </a:xfrm>
          <a:prstGeom prst="rect">
            <a:avLst/>
          </a:prstGeom>
          <a:noFill/>
          <a:ln>
            <a:noFill/>
          </a:ln>
        </p:spPr>
        <p:txBody>
          <a:bodyPr anchorCtr="0" anchor="t" bIns="74375" lIns="74375" spcFirstLastPara="1" rIns="74375" wrap="square" tIns="74375">
            <a:spAutoFit/>
          </a:bodyPr>
          <a:lstStyle/>
          <a:p>
            <a:pPr indent="0" lvl="0" marL="0" rtl="0" algn="l">
              <a:lnSpc>
                <a:spcPct val="80000"/>
              </a:lnSpc>
              <a:spcBef>
                <a:spcPts val="0"/>
              </a:spcBef>
              <a:spcAft>
                <a:spcPts val="0"/>
              </a:spcAft>
              <a:buClr>
                <a:schemeClr val="dk1"/>
              </a:buClr>
              <a:buSzPts val="2200"/>
              <a:buFont typeface="Arial"/>
              <a:buNone/>
            </a:pPr>
            <a:r>
              <a:rPr b="1" lang="en" sz="2200">
                <a:solidFill>
                  <a:srgbClr val="004993"/>
                </a:solidFill>
                <a:latin typeface="Open Sans"/>
                <a:ea typeface="Open Sans"/>
                <a:cs typeface="Open Sans"/>
                <a:sym typeface="Open Sans"/>
              </a:rPr>
              <a:t>Fördelar med öppen utbildning för </a:t>
            </a:r>
            <a:r>
              <a:rPr b="1" lang="en" sz="2200">
                <a:solidFill>
                  <a:srgbClr val="FFDE59"/>
                </a:solidFill>
                <a:latin typeface="Open Sans"/>
                <a:ea typeface="Open Sans"/>
                <a:cs typeface="Open Sans"/>
                <a:sym typeface="Open Sans"/>
              </a:rPr>
              <a:t>bibliotekarier</a:t>
            </a:r>
            <a:endParaRPr b="1" sz="2200">
              <a:solidFill>
                <a:srgbClr val="FFDE59"/>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200"/>
              <a:buFont typeface="Arial"/>
              <a:buNone/>
            </a:pPr>
            <a:r>
              <a:t/>
            </a:r>
            <a:endParaRPr b="1" sz="2200">
              <a:solidFill>
                <a:srgbClr val="004993"/>
              </a:solidFill>
              <a:latin typeface="Open Sans"/>
              <a:ea typeface="Open Sans"/>
              <a:cs typeface="Open Sans"/>
              <a:sym typeface="Open Sans"/>
            </a:endParaRPr>
          </a:p>
        </p:txBody>
      </p:sp>
      <p:cxnSp>
        <p:nvCxnSpPr>
          <p:cNvPr id="647" name="Google Shape;647;p54"/>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48" name="Google Shape;648;p5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52" name="Shape 652"/>
        <p:cNvGrpSpPr/>
        <p:nvPr/>
      </p:nvGrpSpPr>
      <p:grpSpPr>
        <a:xfrm>
          <a:off x="0" y="0"/>
          <a:ext cx="0" cy="0"/>
          <a:chOff x="0" y="0"/>
          <a:chExt cx="0" cy="0"/>
        </a:xfrm>
      </p:grpSpPr>
      <p:sp>
        <p:nvSpPr>
          <p:cNvPr id="653" name="Google Shape;653;p55"/>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4" name="Google Shape;654;p5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5" name="Google Shape;655;p55"/>
          <p:cNvSpPr txBox="1"/>
          <p:nvPr/>
        </p:nvSpPr>
        <p:spPr>
          <a:xfrm>
            <a:off x="2609750" y="167925"/>
            <a:ext cx="4891800" cy="3228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Utveckla synergier med öppen vetenskap</a:t>
            </a:r>
            <a:endParaRPr b="0" i="0" sz="20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Öppen vetenskap och öppet lärande är ofta åtskilda och kunskapen innehas av olika personer. Bibliotekarier kan koppla samman dessa två områden med ett mer holistiskt förhållningssätt till öppenhet, vilket främjar en öppen kultur inom institutionen/den akademiska gemenskapen.</a:t>
            </a:r>
            <a:endParaRPr b="0" i="0" sz="2000" u="none" cap="none" strike="noStrike">
              <a:solidFill>
                <a:srgbClr val="B9E9F6"/>
              </a:solidFill>
              <a:latin typeface="Arial"/>
              <a:ea typeface="Arial"/>
              <a:cs typeface="Arial"/>
              <a:sym typeface="Arial"/>
            </a:endParaRPr>
          </a:p>
        </p:txBody>
      </p:sp>
      <p:sp>
        <p:nvSpPr>
          <p:cNvPr id="656" name="Google Shape;656;p55"/>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7" name="Google Shape;657;p55"/>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rtl="0" algn="l">
              <a:lnSpc>
                <a:spcPct val="80000"/>
              </a:lnSpc>
              <a:spcBef>
                <a:spcPts val="0"/>
              </a:spcBef>
              <a:spcAft>
                <a:spcPts val="0"/>
              </a:spcAft>
              <a:buClr>
                <a:schemeClr val="dk1"/>
              </a:buClr>
              <a:buSzPts val="2200"/>
              <a:buFont typeface="Arial"/>
              <a:buNone/>
            </a:pPr>
            <a:r>
              <a:rPr b="1" lang="en" sz="2200">
                <a:solidFill>
                  <a:srgbClr val="004993"/>
                </a:solidFill>
                <a:latin typeface="Open Sans"/>
                <a:ea typeface="Open Sans"/>
                <a:cs typeface="Open Sans"/>
                <a:sym typeface="Open Sans"/>
              </a:rPr>
              <a:t>Fördelar med öppen utbildning för </a:t>
            </a:r>
            <a:r>
              <a:rPr b="1" lang="en" sz="2200">
                <a:solidFill>
                  <a:srgbClr val="FFDE59"/>
                </a:solidFill>
                <a:latin typeface="Open Sans"/>
                <a:ea typeface="Open Sans"/>
                <a:cs typeface="Open Sans"/>
                <a:sym typeface="Open Sans"/>
              </a:rPr>
              <a:t>bibliotekarier</a:t>
            </a:r>
            <a:endParaRPr b="1" sz="2200">
              <a:solidFill>
                <a:srgbClr val="004993"/>
              </a:solidFill>
              <a:latin typeface="Open Sans"/>
              <a:ea typeface="Open Sans"/>
              <a:cs typeface="Open Sans"/>
              <a:sym typeface="Open Sans"/>
            </a:endParaRPr>
          </a:p>
        </p:txBody>
      </p:sp>
      <p:cxnSp>
        <p:nvCxnSpPr>
          <p:cNvPr id="658" name="Google Shape;658;p55"/>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59" name="Google Shape;659;p5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63" name="Shape 663"/>
        <p:cNvGrpSpPr/>
        <p:nvPr/>
      </p:nvGrpSpPr>
      <p:grpSpPr>
        <a:xfrm>
          <a:off x="0" y="0"/>
          <a:ext cx="0" cy="0"/>
          <a:chOff x="0" y="0"/>
          <a:chExt cx="0" cy="0"/>
        </a:xfrm>
      </p:grpSpPr>
      <p:sp>
        <p:nvSpPr>
          <p:cNvPr id="664" name="Google Shape;664;p56"/>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5" name="Google Shape;665;p5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6" name="Google Shape;666;p56"/>
          <p:cNvSpPr txBox="1"/>
          <p:nvPr/>
        </p:nvSpPr>
        <p:spPr>
          <a:xfrm>
            <a:off x="2673813" y="215851"/>
            <a:ext cx="4645200" cy="3228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Främja samarbete och kunskapsdelning</a:t>
            </a:r>
            <a:endParaRPr b="1" i="0" sz="20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Bibliotekarier spelar en grundläggande roll i att underlätta samarbete genom att kurera öppna resurser, anordna utbildningar och workshops om öppen utbildning och främja praxisgemenskaper kring öppen utbildning som också utökar deras egna professionella nätverk.</a:t>
            </a:r>
            <a:endParaRPr b="0" i="0" sz="2000" u="none" cap="none" strike="noStrike">
              <a:solidFill>
                <a:srgbClr val="B9E9F6"/>
              </a:solidFill>
              <a:latin typeface="Arial"/>
              <a:ea typeface="Arial"/>
              <a:cs typeface="Arial"/>
              <a:sym typeface="Arial"/>
            </a:endParaRPr>
          </a:p>
        </p:txBody>
      </p:sp>
      <p:sp>
        <p:nvSpPr>
          <p:cNvPr id="667" name="Google Shape;667;p56"/>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8" name="Google Shape;668;p56"/>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rtl="0" algn="l">
              <a:lnSpc>
                <a:spcPct val="80000"/>
              </a:lnSpc>
              <a:spcBef>
                <a:spcPts val="0"/>
              </a:spcBef>
              <a:spcAft>
                <a:spcPts val="0"/>
              </a:spcAft>
              <a:buClr>
                <a:schemeClr val="dk1"/>
              </a:buClr>
              <a:buSzPts val="2200"/>
              <a:buFont typeface="Arial"/>
              <a:buNone/>
            </a:pPr>
            <a:r>
              <a:rPr b="1" lang="en" sz="2200">
                <a:solidFill>
                  <a:srgbClr val="004993"/>
                </a:solidFill>
                <a:latin typeface="Open Sans"/>
                <a:ea typeface="Open Sans"/>
                <a:cs typeface="Open Sans"/>
                <a:sym typeface="Open Sans"/>
              </a:rPr>
              <a:t>Fördelar med öppen utbildning för </a:t>
            </a:r>
            <a:r>
              <a:rPr b="1" lang="en" sz="2200">
                <a:solidFill>
                  <a:srgbClr val="FFDE59"/>
                </a:solidFill>
                <a:latin typeface="Open Sans"/>
                <a:ea typeface="Open Sans"/>
                <a:cs typeface="Open Sans"/>
                <a:sym typeface="Open Sans"/>
              </a:rPr>
              <a:t>bibliotekarier</a:t>
            </a:r>
            <a:endParaRPr b="1" sz="2200">
              <a:solidFill>
                <a:srgbClr val="004993"/>
              </a:solidFill>
              <a:latin typeface="Open Sans"/>
              <a:ea typeface="Open Sans"/>
              <a:cs typeface="Open Sans"/>
              <a:sym typeface="Open Sans"/>
            </a:endParaRPr>
          </a:p>
        </p:txBody>
      </p:sp>
      <p:cxnSp>
        <p:nvCxnSpPr>
          <p:cNvPr id="669" name="Google Shape;669;p56"/>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70" name="Google Shape;670;p5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74" name="Shape 674"/>
        <p:cNvGrpSpPr/>
        <p:nvPr/>
      </p:nvGrpSpPr>
      <p:grpSpPr>
        <a:xfrm>
          <a:off x="0" y="0"/>
          <a:ext cx="0" cy="0"/>
          <a:chOff x="0" y="0"/>
          <a:chExt cx="0" cy="0"/>
        </a:xfrm>
      </p:grpSpPr>
      <p:sp>
        <p:nvSpPr>
          <p:cNvPr id="675" name="Google Shape;675;p57"/>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6" name="Google Shape;676;p5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7" name="Google Shape;677;p57"/>
          <p:cNvSpPr txBox="1"/>
          <p:nvPr/>
        </p:nvSpPr>
        <p:spPr>
          <a:xfrm>
            <a:off x="2558450" y="167925"/>
            <a:ext cx="4932900" cy="3228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Minska kostnaderna</a:t>
            </a:r>
            <a:endParaRPr b="1" i="0" sz="20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Spara bibliotekets resurser genom att slippa inköp av dyra och restriktiva licenser för kommersiella publikationer, samt genom att ge råd till lärare och studenter om OER-alternativ till kurslitteratur. Denna fördel bidrar till den nödvändiga Open Access-övergången av biblioteks- och universitetsbudgetar på lång sikt</a:t>
            </a:r>
            <a:r>
              <a:rPr b="0" i="0" lang="en" sz="2000" u="none" cap="none" strike="noStrike">
                <a:solidFill>
                  <a:srgbClr val="B9E9F6"/>
                </a:solidFill>
                <a:latin typeface="Open Sans"/>
                <a:ea typeface="Open Sans"/>
                <a:cs typeface="Open Sans"/>
                <a:sym typeface="Open Sans"/>
              </a:rPr>
              <a:t> </a:t>
            </a:r>
            <a:endParaRPr b="0" i="0" sz="2000" u="none" cap="none" strike="noStrike">
              <a:solidFill>
                <a:srgbClr val="B9E9F6"/>
              </a:solidFill>
              <a:latin typeface="Arial"/>
              <a:ea typeface="Arial"/>
              <a:cs typeface="Arial"/>
              <a:sym typeface="Arial"/>
            </a:endParaRPr>
          </a:p>
        </p:txBody>
      </p:sp>
      <p:sp>
        <p:nvSpPr>
          <p:cNvPr id="678" name="Google Shape;678;p57"/>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9" name="Google Shape;679;p57"/>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rtl="0" algn="l">
              <a:lnSpc>
                <a:spcPct val="80000"/>
              </a:lnSpc>
              <a:spcBef>
                <a:spcPts val="0"/>
              </a:spcBef>
              <a:spcAft>
                <a:spcPts val="0"/>
              </a:spcAft>
              <a:buClr>
                <a:schemeClr val="dk1"/>
              </a:buClr>
              <a:buSzPts val="2200"/>
              <a:buFont typeface="Arial"/>
              <a:buNone/>
            </a:pPr>
            <a:r>
              <a:rPr b="1" lang="en" sz="2200">
                <a:solidFill>
                  <a:srgbClr val="004993"/>
                </a:solidFill>
                <a:latin typeface="Open Sans"/>
                <a:ea typeface="Open Sans"/>
                <a:cs typeface="Open Sans"/>
                <a:sym typeface="Open Sans"/>
              </a:rPr>
              <a:t>Fördelar med öppen utbildning för </a:t>
            </a:r>
            <a:r>
              <a:rPr b="1" lang="en" sz="2200">
                <a:solidFill>
                  <a:srgbClr val="FFDE59"/>
                </a:solidFill>
                <a:latin typeface="Open Sans"/>
                <a:ea typeface="Open Sans"/>
                <a:cs typeface="Open Sans"/>
                <a:sym typeface="Open Sans"/>
              </a:rPr>
              <a:t>bibliotekarier</a:t>
            </a:r>
            <a:endParaRPr b="1" sz="2200">
              <a:solidFill>
                <a:srgbClr val="004993"/>
              </a:solidFill>
              <a:latin typeface="Open Sans"/>
              <a:ea typeface="Open Sans"/>
              <a:cs typeface="Open Sans"/>
              <a:sym typeface="Open Sans"/>
            </a:endParaRPr>
          </a:p>
        </p:txBody>
      </p:sp>
      <p:cxnSp>
        <p:nvCxnSpPr>
          <p:cNvPr id="680" name="Google Shape;680;p57"/>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81" name="Google Shape;681;p5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85" name="Shape 685"/>
        <p:cNvGrpSpPr/>
        <p:nvPr/>
      </p:nvGrpSpPr>
      <p:grpSpPr>
        <a:xfrm>
          <a:off x="0" y="0"/>
          <a:ext cx="0" cy="0"/>
          <a:chOff x="0" y="0"/>
          <a:chExt cx="0" cy="0"/>
        </a:xfrm>
      </p:grpSpPr>
      <p:sp>
        <p:nvSpPr>
          <p:cNvPr id="686" name="Google Shape;686;p58"/>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7" name="Google Shape;687;p5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8" name="Google Shape;688;p58"/>
          <p:cNvSpPr txBox="1"/>
          <p:nvPr/>
        </p:nvSpPr>
        <p:spPr>
          <a:xfrm>
            <a:off x="2657354" y="579387"/>
            <a:ext cx="4645200" cy="1997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Locka nya bibliotekarier till yrket</a:t>
            </a:r>
            <a:endParaRPr b="1" i="0" sz="20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Den starka kopplingen mellan öppen utbildning och social rättvisa gör bibliotekarieyrket till ett tilltalande karriärval för nya yrkesverksamma och nya årskullar av bibliotekarier.</a:t>
            </a:r>
            <a:endParaRPr b="0" i="0" sz="2000" u="none" cap="none" strike="noStrike">
              <a:solidFill>
                <a:srgbClr val="B9E9F6"/>
              </a:solidFill>
              <a:latin typeface="Arial"/>
              <a:ea typeface="Arial"/>
              <a:cs typeface="Arial"/>
              <a:sym typeface="Arial"/>
            </a:endParaRPr>
          </a:p>
        </p:txBody>
      </p:sp>
      <p:sp>
        <p:nvSpPr>
          <p:cNvPr id="689" name="Google Shape;689;p58"/>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0" name="Google Shape;690;p58"/>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rtl="0" algn="l">
              <a:lnSpc>
                <a:spcPct val="80000"/>
              </a:lnSpc>
              <a:spcBef>
                <a:spcPts val="0"/>
              </a:spcBef>
              <a:spcAft>
                <a:spcPts val="0"/>
              </a:spcAft>
              <a:buClr>
                <a:schemeClr val="dk1"/>
              </a:buClr>
              <a:buSzPts val="2200"/>
              <a:buFont typeface="Arial"/>
              <a:buNone/>
            </a:pPr>
            <a:r>
              <a:rPr b="1" lang="en" sz="2200">
                <a:solidFill>
                  <a:srgbClr val="004993"/>
                </a:solidFill>
                <a:latin typeface="Open Sans"/>
                <a:ea typeface="Open Sans"/>
                <a:cs typeface="Open Sans"/>
                <a:sym typeface="Open Sans"/>
              </a:rPr>
              <a:t>Fördelar med öppen utbildning för </a:t>
            </a:r>
            <a:r>
              <a:rPr b="1" lang="en" sz="2200">
                <a:solidFill>
                  <a:srgbClr val="FFDE59"/>
                </a:solidFill>
                <a:latin typeface="Open Sans"/>
                <a:ea typeface="Open Sans"/>
                <a:cs typeface="Open Sans"/>
                <a:sym typeface="Open Sans"/>
              </a:rPr>
              <a:t>bibliotekarier</a:t>
            </a:r>
            <a:endParaRPr b="1" sz="2200">
              <a:solidFill>
                <a:srgbClr val="004993"/>
              </a:solidFill>
              <a:latin typeface="Open Sans"/>
              <a:ea typeface="Open Sans"/>
              <a:cs typeface="Open Sans"/>
              <a:sym typeface="Open Sans"/>
            </a:endParaRPr>
          </a:p>
        </p:txBody>
      </p:sp>
      <p:cxnSp>
        <p:nvCxnSpPr>
          <p:cNvPr id="691" name="Google Shape;691;p58"/>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92" name="Google Shape;692;p5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96" name="Shape 696"/>
        <p:cNvGrpSpPr/>
        <p:nvPr/>
      </p:nvGrpSpPr>
      <p:grpSpPr>
        <a:xfrm>
          <a:off x="0" y="0"/>
          <a:ext cx="0" cy="0"/>
          <a:chOff x="0" y="0"/>
          <a:chExt cx="0" cy="0"/>
        </a:xfrm>
      </p:grpSpPr>
      <p:sp>
        <p:nvSpPr>
          <p:cNvPr id="697" name="Google Shape;697;p59"/>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8" name="Google Shape;698;p5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9" name="Google Shape;699;p59"/>
          <p:cNvSpPr txBox="1"/>
          <p:nvPr/>
        </p:nvSpPr>
        <p:spPr>
          <a:xfrm>
            <a:off x="2657354" y="275187"/>
            <a:ext cx="4645200" cy="3228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Utöka erkännande</a:t>
            </a:r>
            <a:endParaRPr b="1" i="0" sz="20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Utvecklare och möjliggörare av OER får ett världsomspännande rykte för sina arbeten som förespråkar öppenhet och andra universella värden. Den redan uppskattade rollen som bibliotekarier /informationsspecialister har, som kuratorer för utbildningsmaterial, blir ännu mer framträdande med OE.</a:t>
            </a:r>
            <a:endParaRPr b="0" i="0" sz="2000" u="none" cap="none" strike="noStrike">
              <a:solidFill>
                <a:srgbClr val="B9E9F6"/>
              </a:solidFill>
              <a:latin typeface="Arial"/>
              <a:ea typeface="Arial"/>
              <a:cs typeface="Arial"/>
              <a:sym typeface="Arial"/>
            </a:endParaRPr>
          </a:p>
        </p:txBody>
      </p:sp>
      <p:sp>
        <p:nvSpPr>
          <p:cNvPr id="700" name="Google Shape;700;p59"/>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1" name="Google Shape;701;p59"/>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rtl="0" algn="l">
              <a:lnSpc>
                <a:spcPct val="80000"/>
              </a:lnSpc>
              <a:spcBef>
                <a:spcPts val="0"/>
              </a:spcBef>
              <a:spcAft>
                <a:spcPts val="0"/>
              </a:spcAft>
              <a:buClr>
                <a:schemeClr val="dk1"/>
              </a:buClr>
              <a:buSzPts val="2200"/>
              <a:buFont typeface="Arial"/>
              <a:buNone/>
            </a:pPr>
            <a:r>
              <a:rPr b="1" lang="en" sz="2200">
                <a:solidFill>
                  <a:srgbClr val="004993"/>
                </a:solidFill>
                <a:latin typeface="Open Sans"/>
                <a:ea typeface="Open Sans"/>
                <a:cs typeface="Open Sans"/>
                <a:sym typeface="Open Sans"/>
              </a:rPr>
              <a:t>Fördelar med öppen utbildning för </a:t>
            </a:r>
            <a:r>
              <a:rPr b="1" lang="en" sz="2200">
                <a:solidFill>
                  <a:srgbClr val="FFDE59"/>
                </a:solidFill>
                <a:latin typeface="Open Sans"/>
                <a:ea typeface="Open Sans"/>
                <a:cs typeface="Open Sans"/>
                <a:sym typeface="Open Sans"/>
              </a:rPr>
              <a:t>bibliotekarier</a:t>
            </a:r>
            <a:endParaRPr b="1" sz="2200">
              <a:solidFill>
                <a:srgbClr val="004993"/>
              </a:solidFill>
              <a:latin typeface="Open Sans"/>
              <a:ea typeface="Open Sans"/>
              <a:cs typeface="Open Sans"/>
              <a:sym typeface="Open Sans"/>
            </a:endParaRPr>
          </a:p>
        </p:txBody>
      </p:sp>
      <p:cxnSp>
        <p:nvCxnSpPr>
          <p:cNvPr id="702" name="Google Shape;702;p59"/>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03" name="Google Shape;703;p5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6"/>
          <p:cNvSpPr txBox="1"/>
          <p:nvPr/>
        </p:nvSpPr>
        <p:spPr>
          <a:xfrm>
            <a:off x="3247917" y="939784"/>
            <a:ext cx="3999000" cy="18588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None/>
            </a:pPr>
            <a:r>
              <a:rPr b="1" lang="en" sz="3700">
                <a:solidFill>
                  <a:srgbClr val="004993"/>
                </a:solidFill>
                <a:latin typeface="Open Sans"/>
                <a:ea typeface="Open Sans"/>
                <a:cs typeface="Open Sans"/>
                <a:sym typeface="Open Sans"/>
              </a:rPr>
              <a:t>Vad kan du göra med OER?</a:t>
            </a:r>
            <a:endParaRPr b="1" sz="37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t/>
            </a:r>
            <a:endParaRPr b="1" sz="3700">
              <a:solidFill>
                <a:srgbClr val="004993"/>
              </a:solidFill>
              <a:latin typeface="Open Sans"/>
              <a:ea typeface="Open Sans"/>
              <a:cs typeface="Open Sans"/>
              <a:sym typeface="Open Sans"/>
            </a:endParaRPr>
          </a:p>
        </p:txBody>
      </p:sp>
      <p:sp>
        <p:nvSpPr>
          <p:cNvPr id="110" name="Google Shape;110;p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11" name="Google Shape;111;p6"/>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12" name="Google Shape;112;p6"/>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13" name="Google Shape;113;p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14" name="Google Shape;114;p6"/>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07" name="Shape 707"/>
        <p:cNvGrpSpPr/>
        <p:nvPr/>
      </p:nvGrpSpPr>
      <p:grpSpPr>
        <a:xfrm>
          <a:off x="0" y="0"/>
          <a:ext cx="0" cy="0"/>
          <a:chOff x="0" y="0"/>
          <a:chExt cx="0" cy="0"/>
        </a:xfrm>
      </p:grpSpPr>
      <p:sp>
        <p:nvSpPr>
          <p:cNvPr id="708" name="Google Shape;708;p6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9" name="Google Shape;709;p6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0" name="Google Shape;710;p60"/>
          <p:cNvSpPr txBox="1"/>
          <p:nvPr/>
        </p:nvSpPr>
        <p:spPr>
          <a:xfrm>
            <a:off x="2657354" y="1195137"/>
            <a:ext cx="4645200" cy="1381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Öka genomslagskraft och räckvidd</a:t>
            </a:r>
            <a:endParaRPr b="1" i="0" sz="20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Hjälper till att utöka bibliotekariers räckvidd och genomslagskraft utanför sin egen institution</a:t>
            </a:r>
            <a:endParaRPr b="0" i="0" sz="2000" u="none" cap="none" strike="noStrike">
              <a:solidFill>
                <a:srgbClr val="B9E9F6"/>
              </a:solidFill>
              <a:latin typeface="Arial"/>
              <a:ea typeface="Arial"/>
              <a:cs typeface="Arial"/>
              <a:sym typeface="Arial"/>
            </a:endParaRPr>
          </a:p>
        </p:txBody>
      </p:sp>
      <p:sp>
        <p:nvSpPr>
          <p:cNvPr id="711" name="Google Shape;711;p6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2" name="Google Shape;712;p60"/>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rtl="0" algn="l">
              <a:lnSpc>
                <a:spcPct val="80000"/>
              </a:lnSpc>
              <a:spcBef>
                <a:spcPts val="0"/>
              </a:spcBef>
              <a:spcAft>
                <a:spcPts val="0"/>
              </a:spcAft>
              <a:buClr>
                <a:schemeClr val="dk1"/>
              </a:buClr>
              <a:buSzPts val="2200"/>
              <a:buFont typeface="Arial"/>
              <a:buNone/>
            </a:pPr>
            <a:r>
              <a:rPr b="1" lang="en" sz="2200">
                <a:solidFill>
                  <a:srgbClr val="004993"/>
                </a:solidFill>
                <a:latin typeface="Open Sans"/>
                <a:ea typeface="Open Sans"/>
                <a:cs typeface="Open Sans"/>
                <a:sym typeface="Open Sans"/>
              </a:rPr>
              <a:t>Fördelar med öppen utbildning för </a:t>
            </a:r>
            <a:r>
              <a:rPr b="1" lang="en" sz="2200">
                <a:solidFill>
                  <a:srgbClr val="FFDE59"/>
                </a:solidFill>
                <a:latin typeface="Open Sans"/>
                <a:ea typeface="Open Sans"/>
                <a:cs typeface="Open Sans"/>
                <a:sym typeface="Open Sans"/>
              </a:rPr>
              <a:t>bibliotekarier</a:t>
            </a:r>
            <a:endParaRPr b="1" sz="2200">
              <a:solidFill>
                <a:srgbClr val="004993"/>
              </a:solidFill>
              <a:latin typeface="Open Sans"/>
              <a:ea typeface="Open Sans"/>
              <a:cs typeface="Open Sans"/>
              <a:sym typeface="Open Sans"/>
            </a:endParaRPr>
          </a:p>
        </p:txBody>
      </p:sp>
      <p:cxnSp>
        <p:nvCxnSpPr>
          <p:cNvPr id="713" name="Google Shape;713;p6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14" name="Google Shape;714;p6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18" name="Shape 718"/>
        <p:cNvGrpSpPr/>
        <p:nvPr/>
      </p:nvGrpSpPr>
      <p:grpSpPr>
        <a:xfrm>
          <a:off x="0" y="0"/>
          <a:ext cx="0" cy="0"/>
          <a:chOff x="0" y="0"/>
          <a:chExt cx="0" cy="0"/>
        </a:xfrm>
      </p:grpSpPr>
      <p:sp>
        <p:nvSpPr>
          <p:cNvPr id="719" name="Google Shape;719;p61"/>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0" name="Google Shape;720;p6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1" name="Google Shape;721;p61"/>
          <p:cNvSpPr txBox="1"/>
          <p:nvPr/>
        </p:nvSpPr>
        <p:spPr>
          <a:xfrm>
            <a:off x="2657354" y="1056862"/>
            <a:ext cx="4645200" cy="1689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Bidra till att uppnå de globala målen hållbarhetsmålen</a:t>
            </a:r>
            <a:endParaRPr b="1" i="0" sz="20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Hjälp till att skapa ett mer konkret och mätbart sätt att bidra till att uppnå de globala hållbarhetsmålen.</a:t>
            </a:r>
            <a:endParaRPr b="0" i="0" sz="2000" u="none" cap="none" strike="noStrike">
              <a:solidFill>
                <a:srgbClr val="B9E9F6"/>
              </a:solidFill>
              <a:latin typeface="Arial"/>
              <a:ea typeface="Arial"/>
              <a:cs typeface="Arial"/>
              <a:sym typeface="Arial"/>
            </a:endParaRPr>
          </a:p>
        </p:txBody>
      </p:sp>
      <p:sp>
        <p:nvSpPr>
          <p:cNvPr id="722" name="Google Shape;722;p61"/>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3" name="Google Shape;723;p61"/>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rtl="0" algn="l">
              <a:lnSpc>
                <a:spcPct val="80000"/>
              </a:lnSpc>
              <a:spcBef>
                <a:spcPts val="0"/>
              </a:spcBef>
              <a:spcAft>
                <a:spcPts val="0"/>
              </a:spcAft>
              <a:buClr>
                <a:schemeClr val="dk1"/>
              </a:buClr>
              <a:buSzPts val="2200"/>
              <a:buFont typeface="Arial"/>
              <a:buNone/>
            </a:pPr>
            <a:r>
              <a:rPr b="1" lang="en" sz="2200">
                <a:solidFill>
                  <a:srgbClr val="004993"/>
                </a:solidFill>
                <a:latin typeface="Open Sans"/>
                <a:ea typeface="Open Sans"/>
                <a:cs typeface="Open Sans"/>
                <a:sym typeface="Open Sans"/>
              </a:rPr>
              <a:t>Fördelar med öppen utbildning för </a:t>
            </a:r>
            <a:r>
              <a:rPr b="1" lang="en" sz="2200">
                <a:solidFill>
                  <a:srgbClr val="FFDE59"/>
                </a:solidFill>
                <a:latin typeface="Open Sans"/>
                <a:ea typeface="Open Sans"/>
                <a:cs typeface="Open Sans"/>
                <a:sym typeface="Open Sans"/>
              </a:rPr>
              <a:t>bibliotekarier</a:t>
            </a:r>
            <a:endParaRPr b="1" sz="2200">
              <a:solidFill>
                <a:srgbClr val="004993"/>
              </a:solidFill>
              <a:latin typeface="Open Sans"/>
              <a:ea typeface="Open Sans"/>
              <a:cs typeface="Open Sans"/>
              <a:sym typeface="Open Sans"/>
            </a:endParaRPr>
          </a:p>
        </p:txBody>
      </p:sp>
      <p:cxnSp>
        <p:nvCxnSpPr>
          <p:cNvPr id="724" name="Google Shape;724;p61"/>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25" name="Google Shape;725;p6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29" name="Shape 729"/>
        <p:cNvGrpSpPr/>
        <p:nvPr/>
      </p:nvGrpSpPr>
      <p:grpSpPr>
        <a:xfrm>
          <a:off x="0" y="0"/>
          <a:ext cx="0" cy="0"/>
          <a:chOff x="0" y="0"/>
          <a:chExt cx="0" cy="0"/>
        </a:xfrm>
      </p:grpSpPr>
      <p:sp>
        <p:nvSpPr>
          <p:cNvPr id="730" name="Google Shape;730;p62"/>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1" name="Google Shape;731;p6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2" name="Google Shape;732;p62"/>
          <p:cNvSpPr txBox="1"/>
          <p:nvPr/>
        </p:nvSpPr>
        <p:spPr>
          <a:xfrm>
            <a:off x="2679529" y="783537"/>
            <a:ext cx="4645200" cy="23052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Anpassning till EDI-strategin</a:t>
            </a:r>
            <a:endParaRPr b="1" i="0" sz="20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Bibliotekarier använder öppen utbildning som ett strategiskt verktyg för att främja målen för rättvisa, mångfald och inkluderings, vilket säkerställer att lärmiljöerna är tillgängliga och inkluderande för alla.</a:t>
            </a:r>
            <a:endParaRPr b="0" i="0" sz="2000" u="none" cap="none" strike="noStrike">
              <a:solidFill>
                <a:srgbClr val="B9E9F6"/>
              </a:solidFill>
              <a:latin typeface="Arial"/>
              <a:ea typeface="Arial"/>
              <a:cs typeface="Arial"/>
              <a:sym typeface="Arial"/>
            </a:endParaRPr>
          </a:p>
        </p:txBody>
      </p:sp>
      <p:sp>
        <p:nvSpPr>
          <p:cNvPr id="733" name="Google Shape;733;p62"/>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4" name="Google Shape;734;p62"/>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rtl="0" algn="l">
              <a:lnSpc>
                <a:spcPct val="80000"/>
              </a:lnSpc>
              <a:spcBef>
                <a:spcPts val="0"/>
              </a:spcBef>
              <a:spcAft>
                <a:spcPts val="0"/>
              </a:spcAft>
              <a:buClr>
                <a:schemeClr val="dk1"/>
              </a:buClr>
              <a:buSzPts val="2200"/>
              <a:buFont typeface="Arial"/>
              <a:buNone/>
            </a:pPr>
            <a:r>
              <a:rPr b="1" lang="en" sz="2200">
                <a:solidFill>
                  <a:srgbClr val="004993"/>
                </a:solidFill>
                <a:latin typeface="Open Sans"/>
                <a:ea typeface="Open Sans"/>
                <a:cs typeface="Open Sans"/>
                <a:sym typeface="Open Sans"/>
              </a:rPr>
              <a:t>Fördelar med öppen utbildning för </a:t>
            </a:r>
            <a:r>
              <a:rPr b="1" lang="en" sz="2200">
                <a:solidFill>
                  <a:srgbClr val="FFDE59"/>
                </a:solidFill>
                <a:latin typeface="Open Sans"/>
                <a:ea typeface="Open Sans"/>
                <a:cs typeface="Open Sans"/>
                <a:sym typeface="Open Sans"/>
              </a:rPr>
              <a:t>bibliotekarier</a:t>
            </a:r>
            <a:endParaRPr b="1" sz="2200">
              <a:solidFill>
                <a:srgbClr val="004993"/>
              </a:solidFill>
              <a:latin typeface="Open Sans"/>
              <a:ea typeface="Open Sans"/>
              <a:cs typeface="Open Sans"/>
              <a:sym typeface="Open Sans"/>
            </a:endParaRPr>
          </a:p>
        </p:txBody>
      </p:sp>
      <p:cxnSp>
        <p:nvCxnSpPr>
          <p:cNvPr id="735" name="Google Shape;735;p62"/>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36" name="Google Shape;736;p6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40" name="Shape 740"/>
        <p:cNvGrpSpPr/>
        <p:nvPr/>
      </p:nvGrpSpPr>
      <p:grpSpPr>
        <a:xfrm>
          <a:off x="0" y="0"/>
          <a:ext cx="0" cy="0"/>
          <a:chOff x="0" y="0"/>
          <a:chExt cx="0" cy="0"/>
        </a:xfrm>
      </p:grpSpPr>
      <p:sp>
        <p:nvSpPr>
          <p:cNvPr id="741" name="Google Shape;741;p63"/>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42" name="Google Shape;742;p6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43" name="Google Shape;743;p63"/>
          <p:cNvSpPr txBox="1"/>
          <p:nvPr/>
        </p:nvSpPr>
        <p:spPr>
          <a:xfrm>
            <a:off x="2679529" y="783537"/>
            <a:ext cx="4645200" cy="1997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Stöd kollegor och få stöd av kollegor</a:t>
            </a:r>
            <a:endParaRPr b="1" i="0" sz="20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Bibliotekarier främjar livslångt lärande genom att erbjuda olika utbildningsmöjligheter och främja ömsesidigt stöd inom sina grupper.</a:t>
            </a:r>
            <a:endParaRPr b="0" i="0" sz="2000" u="none" cap="none" strike="noStrike">
              <a:solidFill>
                <a:srgbClr val="B9E9F6"/>
              </a:solidFill>
              <a:latin typeface="Arial"/>
              <a:ea typeface="Arial"/>
              <a:cs typeface="Arial"/>
              <a:sym typeface="Arial"/>
            </a:endParaRPr>
          </a:p>
        </p:txBody>
      </p:sp>
      <p:sp>
        <p:nvSpPr>
          <p:cNvPr id="744" name="Google Shape;744;p63"/>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45" name="Google Shape;745;p63"/>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rtl="0" algn="l">
              <a:lnSpc>
                <a:spcPct val="80000"/>
              </a:lnSpc>
              <a:spcBef>
                <a:spcPts val="0"/>
              </a:spcBef>
              <a:spcAft>
                <a:spcPts val="0"/>
              </a:spcAft>
              <a:buClr>
                <a:schemeClr val="dk1"/>
              </a:buClr>
              <a:buSzPts val="2200"/>
              <a:buFont typeface="Arial"/>
              <a:buNone/>
            </a:pPr>
            <a:r>
              <a:rPr b="1" lang="en" sz="2200">
                <a:solidFill>
                  <a:srgbClr val="004993"/>
                </a:solidFill>
                <a:latin typeface="Open Sans"/>
                <a:ea typeface="Open Sans"/>
                <a:cs typeface="Open Sans"/>
                <a:sym typeface="Open Sans"/>
              </a:rPr>
              <a:t>Fördelar med öppen utbildning för </a:t>
            </a:r>
            <a:r>
              <a:rPr b="1" lang="en" sz="2200">
                <a:solidFill>
                  <a:srgbClr val="FFDE59"/>
                </a:solidFill>
                <a:latin typeface="Open Sans"/>
                <a:ea typeface="Open Sans"/>
                <a:cs typeface="Open Sans"/>
                <a:sym typeface="Open Sans"/>
              </a:rPr>
              <a:t>bibliotekarier</a:t>
            </a:r>
            <a:endParaRPr b="1" sz="2200">
              <a:solidFill>
                <a:srgbClr val="004993"/>
              </a:solidFill>
              <a:latin typeface="Open Sans"/>
              <a:ea typeface="Open Sans"/>
              <a:cs typeface="Open Sans"/>
              <a:sym typeface="Open Sans"/>
            </a:endParaRPr>
          </a:p>
        </p:txBody>
      </p:sp>
      <p:cxnSp>
        <p:nvCxnSpPr>
          <p:cNvPr id="746" name="Google Shape;746;p63"/>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47" name="Google Shape;747;p6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51" name="Shape 751"/>
        <p:cNvGrpSpPr/>
        <p:nvPr/>
      </p:nvGrpSpPr>
      <p:grpSpPr>
        <a:xfrm>
          <a:off x="0" y="0"/>
          <a:ext cx="0" cy="0"/>
          <a:chOff x="0" y="0"/>
          <a:chExt cx="0" cy="0"/>
        </a:xfrm>
      </p:grpSpPr>
      <p:sp>
        <p:nvSpPr>
          <p:cNvPr id="752" name="Google Shape;752;g301087e65be_0_0"/>
          <p:cNvSpPr txBox="1"/>
          <p:nvPr/>
        </p:nvSpPr>
        <p:spPr>
          <a:xfrm>
            <a:off x="3733157" y="340450"/>
            <a:ext cx="33033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lang="en" sz="3700">
                <a:solidFill>
                  <a:srgbClr val="004993"/>
                </a:solidFill>
                <a:latin typeface="Open Sans"/>
                <a:ea typeface="Open Sans"/>
                <a:cs typeface="Open Sans"/>
                <a:sym typeface="Open Sans"/>
              </a:rPr>
              <a:t>A</a:t>
            </a:r>
            <a:r>
              <a:rPr b="1" i="0" lang="en" sz="3700" u="none" cap="none" strike="noStrike">
                <a:solidFill>
                  <a:srgbClr val="004993"/>
                </a:solidFill>
                <a:latin typeface="Open Sans"/>
                <a:ea typeface="Open Sans"/>
                <a:cs typeface="Open Sans"/>
                <a:sym typeface="Open Sans"/>
              </a:rPr>
              <a:t>N ENOEL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TOOLKIT </a:t>
            </a:r>
            <a:endParaRPr b="1" i="0" sz="3700" u="none" cap="none" strike="noStrike">
              <a:solidFill>
                <a:srgbClr val="004993"/>
              </a:solidFill>
              <a:latin typeface="Open Sans"/>
              <a:ea typeface="Open Sans"/>
              <a:cs typeface="Open Sans"/>
              <a:sym typeface="Open Sans"/>
            </a:endParaRPr>
          </a:p>
        </p:txBody>
      </p:sp>
      <p:sp>
        <p:nvSpPr>
          <p:cNvPr id="753" name="Google Shape;753;g301087e65be_0_0"/>
          <p:cNvSpPr/>
          <p:nvPr/>
        </p:nvSpPr>
        <p:spPr>
          <a:xfrm>
            <a:off x="-6924" y="3503850"/>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54" name="Google Shape;754;g301087e65be_0_0"/>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755" name="Google Shape;755;g301087e65be_0_0"/>
          <p:cNvSpPr txBox="1"/>
          <p:nvPr/>
        </p:nvSpPr>
        <p:spPr>
          <a:xfrm>
            <a:off x="1683675" y="549125"/>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BASIS</a:t>
            </a:r>
            <a:endParaRPr b="0" i="0" sz="2300" u="none" cap="none" strike="noStrike">
              <a:solidFill>
                <a:schemeClr val="lt1"/>
              </a:solidFill>
              <a:latin typeface="Open Sans"/>
              <a:ea typeface="Open Sans"/>
              <a:cs typeface="Open Sans"/>
              <a:sym typeface="Open Sans"/>
            </a:endParaRPr>
          </a:p>
        </p:txBody>
      </p:sp>
      <p:cxnSp>
        <p:nvCxnSpPr>
          <p:cNvPr id="756" name="Google Shape;756;g301087e65be_0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57" name="Google Shape;757;g301087e65be_0_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pic>
        <p:nvPicPr>
          <p:cNvPr id="758" name="Google Shape;758;g301087e65be_0_0"/>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759" name="Google Shape;759;g301087e65be_0_0"/>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
        <p:nvSpPr>
          <p:cNvPr id="760" name="Google Shape;760;g301087e65be_0_0"/>
          <p:cNvSpPr txBox="1"/>
          <p:nvPr/>
        </p:nvSpPr>
        <p:spPr>
          <a:xfrm>
            <a:off x="1123825" y="2172375"/>
            <a:ext cx="5912700" cy="11697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1200"/>
              </a:spcBef>
              <a:spcAft>
                <a:spcPts val="0"/>
              </a:spcAft>
              <a:buClr>
                <a:srgbClr val="000000"/>
              </a:buClr>
              <a:buSzPts val="900"/>
              <a:buFont typeface="Arial"/>
              <a:buNone/>
            </a:pPr>
            <a:r>
              <a:rPr b="0" i="0" lang="en" sz="800" u="none" cap="none" strike="noStrike">
                <a:solidFill>
                  <a:srgbClr val="000000"/>
                </a:solidFill>
                <a:latin typeface="Open Sans"/>
                <a:ea typeface="Open Sans"/>
                <a:cs typeface="Open Sans"/>
                <a:sym typeface="Open Sans"/>
              </a:rPr>
              <a:t>“</a:t>
            </a:r>
            <a:r>
              <a:rPr lang="en" sz="800">
                <a:latin typeface="Open Sans"/>
                <a:ea typeface="Open Sans"/>
                <a:cs typeface="Open Sans"/>
                <a:sym typeface="Open Sans"/>
              </a:rPr>
              <a:t>Swedi</a:t>
            </a:r>
            <a:r>
              <a:rPr lang="en" sz="800">
                <a:latin typeface="Open Sans"/>
                <a:ea typeface="Open Sans"/>
                <a:cs typeface="Open Sans"/>
                <a:sym typeface="Open Sans"/>
              </a:rPr>
              <a:t>s</a:t>
            </a:r>
            <a:r>
              <a:rPr b="0" i="0" lang="en" sz="800" u="none" cap="none" strike="noStrike">
                <a:solidFill>
                  <a:srgbClr val="000000"/>
                </a:solidFill>
                <a:latin typeface="Open Sans"/>
                <a:ea typeface="Open Sans"/>
                <a:cs typeface="Open Sans"/>
                <a:sym typeface="Open Sans"/>
              </a:rPr>
              <a:t>h_</a:t>
            </a:r>
            <a:r>
              <a:rPr b="0" i="0" lang="en" sz="800" u="none" cap="none" strike="noStrike">
                <a:solidFill>
                  <a:schemeClr val="dk1"/>
                </a:solidFill>
                <a:latin typeface="Open Sans"/>
                <a:ea typeface="Open Sans"/>
                <a:cs typeface="Open Sans"/>
                <a:sym typeface="Open Sans"/>
              </a:rPr>
              <a:t>OE Benefits - ENOEL Toolkit</a:t>
            </a:r>
            <a:r>
              <a:rPr b="0" i="0" lang="en" sz="800" u="none" cap="none" strike="noStrike">
                <a:solidFill>
                  <a:srgbClr val="000000"/>
                </a:solidFill>
                <a:latin typeface="Open Sans"/>
                <a:ea typeface="Open Sans"/>
                <a:cs typeface="Open Sans"/>
                <a:sym typeface="Open Sans"/>
              </a:rPr>
              <a:t>” is an adaptation of “An ENOEL Toolkit” (version 4) published as of </a:t>
            </a:r>
            <a:r>
              <a:rPr lang="en" sz="800">
                <a:latin typeface="Open Sans"/>
                <a:ea typeface="Open Sans"/>
                <a:cs typeface="Open Sans"/>
                <a:sym typeface="Open Sans"/>
              </a:rPr>
              <a:t>September 2024 </a:t>
            </a:r>
            <a:r>
              <a:rPr b="0" i="0" lang="en" sz="800" u="sng" cap="none" strike="noStrike">
                <a:solidFill>
                  <a:schemeClr val="hlink"/>
                </a:solidFill>
                <a:latin typeface="Open Sans"/>
                <a:ea typeface="Open Sans"/>
                <a:cs typeface="Open Sans"/>
                <a:sym typeface="Open Sans"/>
                <a:hlinkClick r:id="rId7"/>
              </a:rPr>
              <a:t> </a:t>
            </a:r>
            <a:r>
              <a:rPr b="0" i="0" lang="en" sz="800" u="sng" cap="none" strike="noStrike">
                <a:solidFill>
                  <a:srgbClr val="004993"/>
                </a:solidFill>
                <a:latin typeface="Open Sans"/>
                <a:ea typeface="Open Sans"/>
                <a:cs typeface="Open Sans"/>
                <a:sym typeface="Open Sans"/>
                <a:hlinkClick r:id="rId8">
                  <a:extLst>
                    <a:ext uri="{A12FA001-AC4F-418D-AE19-62706E023703}">
                      <ahyp:hlinkClr val="tx"/>
                    </a:ext>
                  </a:extLst>
                </a:hlinkClick>
              </a:rPr>
              <a:t>here</a:t>
            </a:r>
            <a:r>
              <a:rPr b="0" i="0" lang="en" sz="800" u="none" cap="none" strike="noStrike">
                <a:solidFill>
                  <a:srgbClr val="000000"/>
                </a:solidFill>
                <a:latin typeface="Open Sans"/>
                <a:ea typeface="Open Sans"/>
                <a:cs typeface="Open Sans"/>
                <a:sym typeface="Open Sans"/>
              </a:rPr>
              <a:t> (the “Original Work”), licensed by</a:t>
            </a:r>
            <a:r>
              <a:rPr b="0" i="0" lang="en" sz="800" u="sng" cap="none" strike="noStrike">
                <a:solidFill>
                  <a:srgbClr val="000000"/>
                </a:solidFill>
                <a:latin typeface="Open Sans"/>
                <a:ea typeface="Open Sans"/>
                <a:cs typeface="Open Sans"/>
                <a:sym typeface="Open Sans"/>
                <a:hlinkClick r:id="rId9">
                  <a:extLst>
                    <a:ext uri="{A12FA001-AC4F-418D-AE19-62706E023703}">
                      <ahyp:hlinkClr val="tx"/>
                    </a:ext>
                  </a:extLst>
                </a:hlinkClick>
              </a:rPr>
              <a:t> </a:t>
            </a:r>
            <a:r>
              <a:rPr b="0" i="0" lang="en" sz="800" u="sng" cap="none" strike="noStrike">
                <a:solidFill>
                  <a:srgbClr val="1155CC"/>
                </a:solidFill>
                <a:latin typeface="Open Sans"/>
                <a:ea typeface="Open Sans"/>
                <a:cs typeface="Open Sans"/>
                <a:sym typeface="Open Sans"/>
                <a:hlinkClick r:id="rId10">
                  <a:extLst>
                    <a:ext uri="{A12FA001-AC4F-418D-AE19-62706E023703}">
                      <ahyp:hlinkClr val="tx"/>
                    </a:ext>
                  </a:extLst>
                </a:hlinkClick>
              </a:rPr>
              <a:t>SPARC Europe</a:t>
            </a:r>
            <a:r>
              <a:rPr b="0" i="0" lang="en" sz="800" u="none" cap="none" strike="noStrike">
                <a:solidFill>
                  <a:srgbClr val="000000"/>
                </a:solidFill>
                <a:latin typeface="Open Sans"/>
                <a:ea typeface="Open Sans"/>
                <a:cs typeface="Open Sans"/>
                <a:sym typeface="Open Sans"/>
              </a:rPr>
              <a:t> (curated by</a:t>
            </a:r>
            <a:r>
              <a:rPr b="0" i="0" lang="en" sz="800" u="none" cap="none" strike="noStrike">
                <a:solidFill>
                  <a:srgbClr val="000000"/>
                </a:solidFill>
                <a:uFill>
                  <a:noFill/>
                </a:uFill>
                <a:latin typeface="Open Sans"/>
                <a:ea typeface="Open Sans"/>
                <a:cs typeface="Open Sans"/>
                <a:sym typeface="Open Sans"/>
                <a:hlinkClick r:id="rId11">
                  <a:extLst>
                    <a:ext uri="{A12FA001-AC4F-418D-AE19-62706E023703}">
                      <ahyp:hlinkClr val="tx"/>
                    </a:ext>
                  </a:extLst>
                </a:hlinkClick>
              </a:rPr>
              <a:t> </a:t>
            </a:r>
            <a:r>
              <a:rPr b="0" i="0" lang="en" sz="800" u="sng" cap="none" strike="noStrike">
                <a:solidFill>
                  <a:srgbClr val="2A6496"/>
                </a:solidFill>
                <a:latin typeface="Open Sans"/>
                <a:ea typeface="Open Sans"/>
                <a:cs typeface="Open Sans"/>
                <a:sym typeface="Open Sans"/>
                <a:hlinkClick r:id="rId12">
                  <a:extLst>
                    <a:ext uri="{A12FA001-AC4F-418D-AE19-62706E023703}">
                      <ahyp:hlinkClr val="tx"/>
                    </a:ext>
                  </a:extLst>
                </a:hlinkClick>
              </a:rPr>
              <a:t>The European Network of Open Education Librarians</a:t>
            </a:r>
            <a:r>
              <a:rPr b="0" i="0" lang="en" sz="800" u="none" cap="none" strike="noStrike">
                <a:solidFill>
                  <a:srgbClr val="333333"/>
                </a:solidFill>
                <a:latin typeface="Open Sans"/>
                <a:ea typeface="Open Sans"/>
                <a:cs typeface="Open Sans"/>
                <a:sym typeface="Open Sans"/>
              </a:rPr>
              <a:t>) </a:t>
            </a:r>
            <a:r>
              <a:rPr b="0" i="0" lang="en" sz="800" u="none" cap="none" strike="noStrike">
                <a:solidFill>
                  <a:srgbClr val="000000"/>
                </a:solidFill>
                <a:latin typeface="Open Sans"/>
                <a:ea typeface="Open Sans"/>
                <a:cs typeface="Open Sans"/>
                <a:sym typeface="Open Sans"/>
              </a:rPr>
              <a:t>under a</a:t>
            </a:r>
            <a:r>
              <a:rPr b="0" i="0" lang="en" sz="800" u="none" cap="none" strike="noStrike">
                <a:solidFill>
                  <a:srgbClr val="000000"/>
                </a:solidFill>
                <a:uFill>
                  <a:noFill/>
                </a:uFill>
                <a:latin typeface="Open Sans"/>
                <a:ea typeface="Open Sans"/>
                <a:cs typeface="Open Sans"/>
                <a:sym typeface="Open Sans"/>
                <a:hlinkClick r:id="rId13">
                  <a:extLst>
                    <a:ext uri="{A12FA001-AC4F-418D-AE19-62706E023703}">
                      <ahyp:hlinkClr val="tx"/>
                    </a:ext>
                  </a:extLst>
                </a:hlinkClick>
              </a:rPr>
              <a:t> </a:t>
            </a:r>
            <a:r>
              <a:rPr b="0" i="0" lang="en" sz="800" u="sng" cap="none" strike="noStrike">
                <a:solidFill>
                  <a:srgbClr val="1155CC"/>
                </a:solidFill>
                <a:latin typeface="Open Sans"/>
                <a:ea typeface="Open Sans"/>
                <a:cs typeface="Open Sans"/>
                <a:sym typeface="Open Sans"/>
                <a:hlinkClick r:id="rId14">
                  <a:extLst>
                    <a:ext uri="{A12FA001-AC4F-418D-AE19-62706E023703}">
                      <ahyp:hlinkClr val="tx"/>
                    </a:ext>
                  </a:extLst>
                </a:hlinkClick>
              </a:rPr>
              <a:t>Creative Commons Attribution 4.0 International License</a:t>
            </a:r>
            <a:r>
              <a:rPr b="0" i="0" lang="en" sz="800" u="none" cap="none" strike="noStrike">
                <a:solidFill>
                  <a:srgbClr val="000000"/>
                </a:solidFill>
                <a:latin typeface="Open Sans"/>
                <a:ea typeface="Open Sans"/>
                <a:cs typeface="Open Sans"/>
                <a:sym typeface="Open Sans"/>
              </a:rPr>
              <a:t>. This adaptation is made and published by SPARC EUROPE (the “Adapter”) under a</a:t>
            </a:r>
            <a:r>
              <a:rPr b="0" i="0" lang="en" sz="800" u="none" cap="none" strike="noStrike">
                <a:solidFill>
                  <a:srgbClr val="000000"/>
                </a:solidFill>
                <a:uFill>
                  <a:noFill/>
                </a:uFill>
                <a:latin typeface="Open Sans"/>
                <a:ea typeface="Open Sans"/>
                <a:cs typeface="Open Sans"/>
                <a:sym typeface="Open Sans"/>
                <a:hlinkClick r:id="rId15">
                  <a:extLst>
                    <a:ext uri="{A12FA001-AC4F-418D-AE19-62706E023703}">
                      <ahyp:hlinkClr val="tx"/>
                    </a:ext>
                  </a:extLst>
                </a:hlinkClick>
              </a:rPr>
              <a:t> </a:t>
            </a:r>
            <a:r>
              <a:rPr b="0" i="0" lang="en" sz="800" u="sng" cap="none" strike="noStrike">
                <a:solidFill>
                  <a:srgbClr val="1155CC"/>
                </a:solidFill>
                <a:latin typeface="Open Sans"/>
                <a:ea typeface="Open Sans"/>
                <a:cs typeface="Open Sans"/>
                <a:sym typeface="Open Sans"/>
                <a:hlinkClick r:id="rId16">
                  <a:extLst>
                    <a:ext uri="{A12FA001-AC4F-418D-AE19-62706E023703}">
                      <ahyp:hlinkClr val="tx"/>
                    </a:ext>
                  </a:extLst>
                </a:hlinkClick>
              </a:rPr>
              <a:t>Creative Commons Attribution 4.0 International License</a:t>
            </a:r>
            <a:r>
              <a:rPr b="0" i="0" lang="en" sz="800" u="none" cap="none" strike="noStrike">
                <a:solidFill>
                  <a:srgbClr val="000000"/>
                </a:solidFill>
                <a:latin typeface="Open Sans"/>
                <a:ea typeface="Open Sans"/>
                <a:cs typeface="Open Sans"/>
                <a:sym typeface="Open Sans"/>
              </a:rPr>
              <a:t>. The Adapter modified the Original Work in the following respects: translated the materials from English to </a:t>
            </a:r>
            <a:r>
              <a:rPr lang="en" sz="800">
                <a:solidFill>
                  <a:schemeClr val="dk1"/>
                </a:solidFill>
                <a:latin typeface="Open Sans"/>
                <a:ea typeface="Open Sans"/>
                <a:cs typeface="Open Sans"/>
                <a:sym typeface="Open Sans"/>
              </a:rPr>
              <a:t>Swedish</a:t>
            </a:r>
            <a:r>
              <a:rPr b="0" i="0" lang="en" sz="800" u="none" cap="none" strike="noStrike">
                <a:solidFill>
                  <a:srgbClr val="000000"/>
                </a:solidFill>
                <a:latin typeface="Open Sans"/>
                <a:ea typeface="Open Sans"/>
                <a:cs typeface="Open Sans"/>
                <a:sym typeface="Open Sans"/>
              </a:rPr>
              <a:t>.”</a:t>
            </a:r>
            <a:endParaRPr b="0" i="0" sz="800" u="none" cap="none" strike="noStrike">
              <a:solidFill>
                <a:srgbClr val="000000"/>
              </a:solidFill>
              <a:latin typeface="Open Sans"/>
              <a:ea typeface="Open Sans"/>
              <a:cs typeface="Open Sans"/>
              <a:sym typeface="Open Sans"/>
            </a:endParaRPr>
          </a:p>
          <a:p>
            <a:pPr indent="0" lvl="0" marL="0" marR="0" rtl="0" algn="ctr">
              <a:lnSpc>
                <a:spcPct val="115000"/>
              </a:lnSpc>
              <a:spcBef>
                <a:spcPts val="1200"/>
              </a:spcBef>
              <a:spcAft>
                <a:spcPts val="800"/>
              </a:spcAft>
              <a:buClr>
                <a:srgbClr val="000000"/>
              </a:buClr>
              <a:buSzPts val="800"/>
              <a:buFont typeface="Arial"/>
              <a:buNone/>
            </a:pPr>
            <a:r>
              <a:rPr b="0" i="0" lang="en" sz="800" u="none" cap="none" strike="noStrike">
                <a:solidFill>
                  <a:srgbClr val="000000"/>
                </a:solidFill>
                <a:latin typeface="Open Sans"/>
                <a:ea typeface="Open Sans"/>
                <a:cs typeface="Open Sans"/>
                <a:sym typeface="Open Sans"/>
              </a:rPr>
              <a:t>Special thanks to</a:t>
            </a:r>
            <a:r>
              <a:rPr lang="en" sz="800">
                <a:latin typeface="Open Sans"/>
                <a:ea typeface="Open Sans"/>
                <a:cs typeface="Open Sans"/>
                <a:sym typeface="Open Sans"/>
              </a:rPr>
              <a:t> </a:t>
            </a:r>
            <a:r>
              <a:rPr lang="en" sz="800">
                <a:solidFill>
                  <a:schemeClr val="dk1"/>
                </a:solidFill>
                <a:latin typeface="Open Sans"/>
                <a:ea typeface="Open Sans"/>
                <a:cs typeface="Open Sans"/>
                <a:sym typeface="Open Sans"/>
              </a:rPr>
              <a:t>Jonna Vocke</a:t>
            </a:r>
            <a:r>
              <a:rPr lang="en" sz="800">
                <a:latin typeface="Open Sans"/>
                <a:ea typeface="Open Sans"/>
                <a:cs typeface="Open Sans"/>
                <a:sym typeface="Open Sans"/>
              </a:rPr>
              <a:t> </a:t>
            </a:r>
            <a:r>
              <a:rPr lang="en" sz="800">
                <a:latin typeface="Open Sans"/>
                <a:ea typeface="Open Sans"/>
                <a:cs typeface="Open Sans"/>
                <a:sym typeface="Open Sans"/>
              </a:rPr>
              <a:t>and </a:t>
            </a:r>
            <a:r>
              <a:rPr lang="en" sz="800">
                <a:solidFill>
                  <a:schemeClr val="dk1"/>
                </a:solidFill>
                <a:latin typeface="Open Sans"/>
                <a:ea typeface="Open Sans"/>
                <a:cs typeface="Open Sans"/>
                <a:sym typeface="Open Sans"/>
              </a:rPr>
              <a:t>Anne Letho</a:t>
            </a:r>
            <a:r>
              <a:rPr lang="en" sz="800">
                <a:latin typeface="Open Sans"/>
                <a:ea typeface="Open Sans"/>
                <a:cs typeface="Open Sans"/>
                <a:sym typeface="Open Sans"/>
              </a:rPr>
              <a:t> for</a:t>
            </a:r>
            <a:r>
              <a:rPr b="0" i="0" lang="en" sz="800" u="none" cap="none" strike="noStrike">
                <a:solidFill>
                  <a:srgbClr val="000000"/>
                </a:solidFill>
                <a:latin typeface="Open Sans"/>
                <a:ea typeface="Open Sans"/>
                <a:cs typeface="Open Sans"/>
                <a:sym typeface="Open Sans"/>
              </a:rPr>
              <a:t> the </a:t>
            </a:r>
            <a:r>
              <a:rPr lang="en" sz="800">
                <a:solidFill>
                  <a:schemeClr val="dk1"/>
                </a:solidFill>
                <a:latin typeface="Open Sans"/>
                <a:ea typeface="Open Sans"/>
                <a:cs typeface="Open Sans"/>
                <a:sym typeface="Open Sans"/>
              </a:rPr>
              <a:t>Swedish </a:t>
            </a:r>
            <a:r>
              <a:rPr b="0" i="0" lang="en" sz="800" u="none" cap="none" strike="noStrike">
                <a:solidFill>
                  <a:srgbClr val="000000"/>
                </a:solidFill>
                <a:latin typeface="Open Sans"/>
                <a:ea typeface="Open Sans"/>
                <a:cs typeface="Open Sans"/>
                <a:sym typeface="Open Sans"/>
              </a:rPr>
              <a:t>translation.</a:t>
            </a:r>
            <a:endParaRPr b="0" i="0" sz="800" u="none" cap="none" strike="noStrike">
              <a:solidFill>
                <a:srgbClr val="000000"/>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7"/>
          <p:cNvSpPr txBox="1"/>
          <p:nvPr/>
        </p:nvSpPr>
        <p:spPr>
          <a:xfrm>
            <a:off x="3394642" y="939784"/>
            <a:ext cx="3999000" cy="24282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None/>
            </a:pPr>
            <a:r>
              <a:rPr b="1" lang="en" sz="3700">
                <a:solidFill>
                  <a:srgbClr val="004993"/>
                </a:solidFill>
                <a:latin typeface="Open Sans"/>
                <a:ea typeface="Open Sans"/>
                <a:cs typeface="Open Sans"/>
                <a:sym typeface="Open Sans"/>
              </a:rPr>
              <a:t>OER </a:t>
            </a:r>
            <a:endParaRPr b="1" sz="3700">
              <a:solidFill>
                <a:srgbClr val="004993"/>
              </a:solidFill>
              <a:latin typeface="Open Sans"/>
              <a:ea typeface="Open Sans"/>
              <a:cs typeface="Open Sans"/>
              <a:sym typeface="Open Sans"/>
            </a:endParaRPr>
          </a:p>
          <a:p>
            <a:pPr indent="0" lvl="0" marL="0" rtl="0" algn="l">
              <a:spcBef>
                <a:spcPts val="0"/>
              </a:spcBef>
              <a:spcAft>
                <a:spcPts val="0"/>
              </a:spcAft>
              <a:buNone/>
            </a:pPr>
            <a:r>
              <a:rPr b="1" lang="en" sz="3700">
                <a:solidFill>
                  <a:srgbClr val="004993"/>
                </a:solidFill>
                <a:latin typeface="Open Sans"/>
                <a:ea typeface="Open Sans"/>
                <a:cs typeface="Open Sans"/>
                <a:sym typeface="Open Sans"/>
              </a:rPr>
              <a:t>ska vara tillgängliga</a:t>
            </a:r>
            <a:endParaRPr b="1" sz="37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t/>
            </a:r>
            <a:endParaRPr b="1" sz="3700">
              <a:solidFill>
                <a:srgbClr val="004993"/>
              </a:solidFill>
              <a:latin typeface="Open Sans"/>
              <a:ea typeface="Open Sans"/>
              <a:cs typeface="Open Sans"/>
              <a:sym typeface="Open Sans"/>
            </a:endParaRPr>
          </a:p>
        </p:txBody>
      </p:sp>
      <p:sp>
        <p:nvSpPr>
          <p:cNvPr id="120" name="Google Shape;120;p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21" name="Google Shape;121;p7"/>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22" name="Google Shape;122;p7"/>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23" name="Google Shape;123;p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24" name="Google Shape;124;p7"/>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8"/>
          <p:cNvSpPr txBox="1"/>
          <p:nvPr/>
        </p:nvSpPr>
        <p:spPr>
          <a:xfrm>
            <a:off x="3400317" y="939784"/>
            <a:ext cx="3999000" cy="24282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None/>
            </a:pPr>
            <a:r>
              <a:rPr b="1" lang="en" sz="3700">
                <a:solidFill>
                  <a:srgbClr val="004993"/>
                </a:solidFill>
                <a:latin typeface="Open Sans"/>
                <a:ea typeface="Open Sans"/>
                <a:cs typeface="Open Sans"/>
                <a:sym typeface="Open Sans"/>
              </a:rPr>
              <a:t>OER </a:t>
            </a:r>
            <a:endParaRPr b="1" sz="3700">
              <a:solidFill>
                <a:srgbClr val="004993"/>
              </a:solidFill>
              <a:latin typeface="Open Sans"/>
              <a:ea typeface="Open Sans"/>
              <a:cs typeface="Open Sans"/>
              <a:sym typeface="Open Sans"/>
            </a:endParaRPr>
          </a:p>
          <a:p>
            <a:pPr indent="0" lvl="0" marL="0" rtl="0" algn="l">
              <a:spcBef>
                <a:spcPts val="0"/>
              </a:spcBef>
              <a:spcAft>
                <a:spcPts val="0"/>
              </a:spcAft>
              <a:buNone/>
            </a:pPr>
            <a:r>
              <a:rPr b="1" lang="en" sz="3700">
                <a:solidFill>
                  <a:srgbClr val="004993"/>
                </a:solidFill>
                <a:latin typeface="Open Sans"/>
                <a:ea typeface="Open Sans"/>
                <a:cs typeface="Open Sans"/>
                <a:sym typeface="Open Sans"/>
              </a:rPr>
              <a:t>ska kunna återanvändas</a:t>
            </a:r>
            <a:endParaRPr b="1" sz="37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t/>
            </a:r>
            <a:endParaRPr b="1" sz="3700">
              <a:solidFill>
                <a:srgbClr val="004993"/>
              </a:solidFill>
              <a:latin typeface="Open Sans"/>
              <a:ea typeface="Open Sans"/>
              <a:cs typeface="Open Sans"/>
              <a:sym typeface="Open Sans"/>
            </a:endParaRPr>
          </a:p>
        </p:txBody>
      </p:sp>
      <p:sp>
        <p:nvSpPr>
          <p:cNvPr id="130" name="Google Shape;130;p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31" name="Google Shape;131;p8"/>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32" name="Google Shape;132;p8"/>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33" name="Google Shape;133;p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34" name="Google Shape;134;p8"/>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9"/>
          <p:cNvSpPr txBox="1"/>
          <p:nvPr/>
        </p:nvSpPr>
        <p:spPr>
          <a:xfrm>
            <a:off x="1944775" y="472025"/>
            <a:ext cx="5216100" cy="550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lang="en" sz="2600">
                <a:solidFill>
                  <a:srgbClr val="004993"/>
                </a:solidFill>
                <a:latin typeface="Open Sans"/>
                <a:ea typeface="Open Sans"/>
                <a:cs typeface="Open Sans"/>
                <a:sym typeface="Open Sans"/>
              </a:rPr>
              <a:t>Vad är öppna licenser?</a:t>
            </a:r>
            <a:endParaRPr b="1" i="0" sz="2600" u="none" cap="none" strike="noStrike">
              <a:solidFill>
                <a:srgbClr val="004993"/>
              </a:solidFill>
              <a:latin typeface="Open Sans"/>
              <a:ea typeface="Open Sans"/>
              <a:cs typeface="Open Sans"/>
              <a:sym typeface="Open Sans"/>
            </a:endParaRPr>
          </a:p>
        </p:txBody>
      </p:sp>
      <p:sp>
        <p:nvSpPr>
          <p:cNvPr id="140" name="Google Shape;140;p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41" name="Google Shape;141;p9"/>
          <p:cNvSpPr txBox="1"/>
          <p:nvPr/>
        </p:nvSpPr>
        <p:spPr>
          <a:xfrm>
            <a:off x="1944775" y="1365513"/>
            <a:ext cx="5106600" cy="18741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None/>
            </a:pPr>
            <a:r>
              <a:rPr lang="en" sz="1600">
                <a:solidFill>
                  <a:srgbClr val="004993"/>
                </a:solidFill>
                <a:latin typeface="Open Sans"/>
                <a:ea typeface="Open Sans"/>
                <a:cs typeface="Open Sans"/>
                <a:sym typeface="Open Sans"/>
              </a:rPr>
              <a:t>”Öppna licenser respekterar </a:t>
            </a:r>
            <a:r>
              <a:rPr lang="en" sz="1600">
                <a:solidFill>
                  <a:srgbClr val="004993"/>
                </a:solidFill>
                <a:latin typeface="Open Sans"/>
                <a:ea typeface="Open Sans"/>
                <a:cs typeface="Open Sans"/>
                <a:sym typeface="Open Sans"/>
              </a:rPr>
              <a:t>upphovsrätts- innehavarens</a:t>
            </a:r>
            <a:r>
              <a:rPr lang="en" sz="1600">
                <a:solidFill>
                  <a:srgbClr val="004993"/>
                </a:solidFill>
                <a:latin typeface="Open Sans"/>
                <a:ea typeface="Open Sans"/>
                <a:cs typeface="Open Sans"/>
                <a:sym typeface="Open Sans"/>
              </a:rPr>
              <a:t> immateriella rättigheter och ger tillstånd som ger allmänheten rätt att få tillgång till, återanvända, anpassa och vidaredistribuera utbildningsmaterial.”</a:t>
            </a:r>
            <a:endParaRPr sz="16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t/>
            </a:r>
            <a:endParaRPr sz="16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600" u="none" cap="none" strike="noStrike">
              <a:solidFill>
                <a:srgbClr val="000000"/>
              </a:solidFill>
              <a:latin typeface="Arial"/>
              <a:ea typeface="Arial"/>
              <a:cs typeface="Arial"/>
              <a:sym typeface="Arial"/>
            </a:endParaRPr>
          </a:p>
        </p:txBody>
      </p:sp>
      <p:pic>
        <p:nvPicPr>
          <p:cNvPr id="142" name="Google Shape;142;p9"/>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43" name="Google Shape;143;p9"/>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44" name="Google Shape;144;p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45" name="Google Shape;145;p9"/>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46" name="Google Shape;146;p9"/>
          <p:cNvSpPr txBox="1"/>
          <p:nvPr/>
        </p:nvSpPr>
        <p:spPr>
          <a:xfrm>
            <a:off x="1907850" y="2943750"/>
            <a:ext cx="68106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lang="en" sz="1100">
                <a:solidFill>
                  <a:srgbClr val="45BEDF"/>
                </a:solidFill>
                <a:latin typeface="Open Sans"/>
                <a:ea typeface="Open Sans"/>
                <a:cs typeface="Open Sans"/>
                <a:sym typeface="Open Sans"/>
              </a:rPr>
              <a:t>Från</a:t>
            </a:r>
            <a:r>
              <a:rPr b="1" i="0" lang="en" sz="1100" u="none" cap="none" strike="noStrike">
                <a:solidFill>
                  <a:srgbClr val="45BEDF"/>
                </a:solidFill>
                <a:latin typeface="Open Sans"/>
                <a:ea typeface="Open Sans"/>
                <a:cs typeface="Open Sans"/>
                <a:sym typeface="Open Sans"/>
              </a:rPr>
              <a:t>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47" name="Google Shape;147;p9"/>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sng" cap="none" strike="noStrike">
                <a:solidFill>
                  <a:schemeClr val="hlink"/>
                </a:solidFill>
                <a:latin typeface="Open Sans"/>
                <a:ea typeface="Open Sans"/>
                <a:cs typeface="Open Sans"/>
                <a:sym typeface="Open Sans"/>
                <a:hlinkClick r:id="rId5"/>
              </a:rPr>
              <a:t>https://tinyurl.com/openedrec</a:t>
            </a:r>
            <a:r>
              <a:rPr b="0" i="0" lang="en"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